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9" r:id="rId2"/>
    <p:sldMasterId id="2147483762" r:id="rId3"/>
    <p:sldMasterId id="2147483819" r:id="rId4"/>
  </p:sldMasterIdLst>
  <p:notesMasterIdLst>
    <p:notesMasterId r:id="rId61"/>
  </p:notesMasterIdLst>
  <p:handoutMasterIdLst>
    <p:handoutMasterId r:id="rId62"/>
  </p:handoutMasterIdLst>
  <p:sldIdLst>
    <p:sldId id="256" r:id="rId5"/>
    <p:sldId id="305" r:id="rId6"/>
    <p:sldId id="289" r:id="rId7"/>
    <p:sldId id="300" r:id="rId8"/>
    <p:sldId id="298" r:id="rId9"/>
    <p:sldId id="313" r:id="rId10"/>
    <p:sldId id="312" r:id="rId11"/>
    <p:sldId id="291" r:id="rId12"/>
    <p:sldId id="314" r:id="rId13"/>
    <p:sldId id="304" r:id="rId14"/>
    <p:sldId id="287" r:id="rId15"/>
    <p:sldId id="311" r:id="rId16"/>
    <p:sldId id="280" r:id="rId17"/>
    <p:sldId id="281" r:id="rId18"/>
    <p:sldId id="282" r:id="rId19"/>
    <p:sldId id="283" r:id="rId20"/>
    <p:sldId id="284" r:id="rId21"/>
    <p:sldId id="285" r:id="rId22"/>
    <p:sldId id="279" r:id="rId23"/>
    <p:sldId id="286" r:id="rId24"/>
    <p:sldId id="306" r:id="rId25"/>
    <p:sldId id="269" r:id="rId26"/>
    <p:sldId id="288" r:id="rId27"/>
    <p:sldId id="270" r:id="rId28"/>
    <p:sldId id="293" r:id="rId29"/>
    <p:sldId id="296" r:id="rId30"/>
    <p:sldId id="295" r:id="rId31"/>
    <p:sldId id="294" r:id="rId32"/>
    <p:sldId id="367" r:id="rId33"/>
    <p:sldId id="368" r:id="rId34"/>
    <p:sldId id="362" r:id="rId35"/>
    <p:sldId id="363" r:id="rId36"/>
    <p:sldId id="364" r:id="rId37"/>
    <p:sldId id="365" r:id="rId38"/>
    <p:sldId id="366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58" r:id="rId60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7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056"/>
    <a:srgbClr val="224B50"/>
    <a:srgbClr val="295A61"/>
    <a:srgbClr val="041222"/>
    <a:srgbClr val="071E37"/>
    <a:srgbClr val="0A305A"/>
    <a:srgbClr val="E6E6E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>
      <p:cViewPr varScale="1">
        <p:scale>
          <a:sx n="128" d="100"/>
          <a:sy n="128" d="100"/>
        </p:scale>
        <p:origin x="3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27" d="100"/>
          <a:sy n="127" d="100"/>
        </p:scale>
        <p:origin x="-2362" y="-86"/>
      </p:cViewPr>
      <p:guideLst>
        <p:guide orient="horz" pos="2167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87740594925633"/>
          <c:y val="2.3504273504273504E-2"/>
          <c:w val="0.78546970691163598"/>
          <c:h val="0.81736482939632549"/>
        </c:manualLayout>
      </c:layout>
      <c:lineChart>
        <c:grouping val="standard"/>
        <c:varyColors val="0"/>
        <c:ser>
          <c:idx val="0"/>
          <c:order val="0"/>
          <c:tx>
            <c:strRef>
              <c:f>[F9.1_data.xlsx]Sheet1!$B$1</c:f>
              <c:strCache>
                <c:ptCount val="1"/>
                <c:pt idx="0">
                  <c:v>Real average weekly earnings</c:v>
                </c:pt>
              </c:strCache>
            </c:strRef>
          </c:tx>
          <c:spPr>
            <a:ln w="73025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[F9.1_data.xlsx]Sheet1!$A$2:$A$11</c:f>
              <c:numCache>
                <c:formatCode>General</c:formatCode>
                <c:ptCount val="10"/>
                <c:pt idx="0">
                  <c:v>1947</c:v>
                </c:pt>
                <c:pt idx="1">
                  <c:v>1967</c:v>
                </c:pt>
                <c:pt idx="2">
                  <c:v>1973</c:v>
                </c:pt>
                <c:pt idx="3">
                  <c:v>1979</c:v>
                </c:pt>
                <c:pt idx="4">
                  <c:v>1982</c:v>
                </c:pt>
                <c:pt idx="5">
                  <c:v>1989</c:v>
                </c:pt>
                <c:pt idx="6">
                  <c:v>1995</c:v>
                </c:pt>
                <c:pt idx="7">
                  <c:v>2000</c:v>
                </c:pt>
                <c:pt idx="8">
                  <c:v>2007</c:v>
                </c:pt>
                <c:pt idx="9">
                  <c:v>2011</c:v>
                </c:pt>
              </c:numCache>
            </c:numRef>
          </c:cat>
          <c:val>
            <c:numRef>
              <c:f>[F9.1_data.xlsx]Sheet1!$B$2:$B$11</c:f>
              <c:numCache>
                <c:formatCode>General</c:formatCode>
                <c:ptCount val="10"/>
                <c:pt idx="0" formatCode="&quot;$&quot;#,##0.00_);[Red]\(&quot;$&quot;#,##0.00\)">
                  <c:v>386.55</c:v>
                </c:pt>
                <c:pt idx="1">
                  <c:v>573.1</c:v>
                </c:pt>
                <c:pt idx="2">
                  <c:v>633.8099999999996</c:v>
                </c:pt>
                <c:pt idx="3">
                  <c:v>600.8099999999996</c:v>
                </c:pt>
                <c:pt idx="4">
                  <c:v>563.4499999999997</c:v>
                </c:pt>
                <c:pt idx="5">
                  <c:v>545.53</c:v>
                </c:pt>
                <c:pt idx="6">
                  <c:v>540.53</c:v>
                </c:pt>
                <c:pt idx="7">
                  <c:v>579.22</c:v>
                </c:pt>
                <c:pt idx="8">
                  <c:v>589.72</c:v>
                </c:pt>
                <c:pt idx="9">
                  <c:v>654.87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35-47FA-95C2-29E266DE6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235968"/>
        <c:axId val="169237504"/>
      </c:lineChart>
      <c:catAx>
        <c:axId val="16923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69237504"/>
        <c:crosses val="autoZero"/>
        <c:auto val="1"/>
        <c:lblAlgn val="ctr"/>
        <c:lblOffset val="100"/>
        <c:noMultiLvlLbl val="0"/>
      </c:catAx>
      <c:valAx>
        <c:axId val="169237504"/>
        <c:scaling>
          <c:orientation val="minMax"/>
        </c:scaling>
        <c:delete val="0"/>
        <c:axPos val="l"/>
        <c:majorGridlines/>
        <c:numFmt formatCode="&quot;$&quot;#,##0_);[Red]\(&quot;$&quot;#,##0\)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69235968"/>
        <c:crosses val="autoZero"/>
        <c:crossBetween val="midCat"/>
      </c:valAx>
      <c:spPr>
        <a:ln>
          <a:solidFill>
            <a:srgbClr val="FFFFFF"/>
          </a:solidFill>
        </a:ln>
      </c:spPr>
    </c:plotArea>
    <c:plotVisOnly val="1"/>
    <c:dispBlanksAs val="gap"/>
    <c:showDLblsOverMax val="0"/>
  </c:chart>
  <c:spPr>
    <a:solidFill>
      <a:srgbClr val="000000"/>
    </a:solidFill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5272338745267"/>
          <c:y val="0.10092765748031496"/>
          <c:w val="0.81959049761636937"/>
          <c:h val="0.69911116579177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tables_forgraph!$B$5</c:f>
              <c:strCache>
                <c:ptCount val="1"/>
                <c:pt idx="0">
                  <c:v>1979-2012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3465052979488675E-3"/>
                  <c:y val="0.11971073928258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AB2-4ABF-9A2C-6D69CB9409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tables_forgraph!$C$8:$H$8</c:f>
              <c:strCache>
                <c:ptCount val="6"/>
                <c:pt idx="0">
                  <c:v>Lowest fifth</c:v>
                </c:pt>
                <c:pt idx="1">
                  <c:v>Second fifth</c:v>
                </c:pt>
                <c:pt idx="2">
                  <c:v>Third fifth</c:v>
                </c:pt>
                <c:pt idx="3">
                  <c:v>Fourth fifth</c:v>
                </c:pt>
                <c:pt idx="4">
                  <c:v>Highest fifth</c:v>
                </c:pt>
                <c:pt idx="5">
                  <c:v>Top 5 percent</c:v>
                </c:pt>
              </c:strCache>
            </c:strRef>
          </c:cat>
          <c:val>
            <c:numRef>
              <c:f>tables_forgraph!$C$5:$H$5</c:f>
              <c:numCache>
                <c:formatCode>0%</c:formatCode>
                <c:ptCount val="6"/>
                <c:pt idx="0">
                  <c:v>-0.12135124519561091</c:v>
                </c:pt>
                <c:pt idx="1">
                  <c:v>-1.0428078094230075E-3</c:v>
                </c:pt>
                <c:pt idx="2">
                  <c:v>8.3592559777966979E-2</c:v>
                </c:pt>
                <c:pt idx="3">
                  <c:v>0.20300619774405204</c:v>
                </c:pt>
                <c:pt idx="4">
                  <c:v>0.48804911487187752</c:v>
                </c:pt>
                <c:pt idx="5">
                  <c:v>0.74862180334798611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B2-4ABF-9A2C-6D69CB940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57692288"/>
        <c:axId val="157693824"/>
      </c:barChart>
      <c:catAx>
        <c:axId val="15769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693824"/>
        <c:crosses val="autoZero"/>
        <c:auto val="1"/>
        <c:lblAlgn val="ctr"/>
        <c:lblOffset val="100"/>
        <c:noMultiLvlLbl val="0"/>
      </c:catAx>
      <c:valAx>
        <c:axId val="157693824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692288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50800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175273403324584"/>
          <c:y val="0.22418865626335119"/>
          <c:w val="0.82550169578928601"/>
          <c:h val="0.59739376516134346"/>
        </c:manualLayout>
      </c:layout>
      <c:barChart>
        <c:barDir val="col"/>
        <c:grouping val="clustered"/>
        <c:varyColors val="0"/>
        <c:ser>
          <c:idx val="0"/>
          <c:order val="0"/>
          <c:tx>
            <c:v>Median compensation growth</c:v>
          </c:tx>
          <c:spPr>
            <a:solidFill>
              <a:srgbClr val="0066FF"/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20650"/>
              <a:bevelB/>
            </a:sp3d>
          </c:spPr>
          <c:invertIfNegative val="0"/>
          <c:cat>
            <c:strRef>
              <c:f>'4A'!$H$3:$H$7</c:f>
              <c:strCache>
                <c:ptCount val="5"/>
                <c:pt idx="0">
                  <c:v>1975-79</c:v>
                </c:pt>
                <c:pt idx="1">
                  <c:v>1983-89</c:v>
                </c:pt>
                <c:pt idx="2">
                  <c:v>1992-2000</c:v>
                </c:pt>
                <c:pt idx="3">
                  <c:v>2002-07</c:v>
                </c:pt>
                <c:pt idx="4">
                  <c:v>2009-11</c:v>
                </c:pt>
              </c:strCache>
            </c:strRef>
          </c:cat>
          <c:val>
            <c:numRef>
              <c:f>'4A'!$I$3:$I$7</c:f>
              <c:numCache>
                <c:formatCode>0.00</c:formatCode>
                <c:ptCount val="5"/>
                <c:pt idx="0">
                  <c:v>0.97453750465650901</c:v>
                </c:pt>
                <c:pt idx="1">
                  <c:v>6.4532569626731595E-2</c:v>
                </c:pt>
                <c:pt idx="2">
                  <c:v>0.248245493713347</c:v>
                </c:pt>
                <c:pt idx="3">
                  <c:v>0.237412160269969</c:v>
                </c:pt>
                <c:pt idx="4">
                  <c:v>-0.55504312119452903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CE-4637-A1F2-7F9CF3E2643F}"/>
            </c:ext>
          </c:extLst>
        </c:ser>
        <c:ser>
          <c:idx val="1"/>
          <c:order val="1"/>
          <c:tx>
            <c:v>Productivity growth</c:v>
          </c:tx>
          <c:spPr>
            <a:solidFill>
              <a:srgbClr val="CC00FF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27000"/>
            </a:sp3d>
          </c:spPr>
          <c:invertIfNegative val="0"/>
          <c:cat>
            <c:strRef>
              <c:f>'4A'!$H$3:$H$7</c:f>
              <c:strCache>
                <c:ptCount val="5"/>
                <c:pt idx="0">
                  <c:v>1975-79</c:v>
                </c:pt>
                <c:pt idx="1">
                  <c:v>1983-89</c:v>
                </c:pt>
                <c:pt idx="2">
                  <c:v>1992-2000</c:v>
                </c:pt>
                <c:pt idx="3">
                  <c:v>2002-07</c:v>
                </c:pt>
                <c:pt idx="4">
                  <c:v>2009-11</c:v>
                </c:pt>
              </c:strCache>
            </c:strRef>
          </c:cat>
          <c:val>
            <c:numRef>
              <c:f>'4A'!$J$3:$J$7</c:f>
              <c:numCache>
                <c:formatCode>0.00</c:formatCode>
                <c:ptCount val="5"/>
                <c:pt idx="0">
                  <c:v>1.4531250353670271</c:v>
                </c:pt>
                <c:pt idx="1">
                  <c:v>1.5620138000842161</c:v>
                </c:pt>
                <c:pt idx="2">
                  <c:v>1.785153038285878</c:v>
                </c:pt>
                <c:pt idx="3">
                  <c:v>1.966738600276843</c:v>
                </c:pt>
                <c:pt idx="4">
                  <c:v>1.7688182915359101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CE-4637-A1F2-7F9CF3E26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779712"/>
        <c:axId val="119781248"/>
      </c:barChart>
      <c:catAx>
        <c:axId val="119779712"/>
        <c:scaling>
          <c:orientation val="minMax"/>
        </c:scaling>
        <c:delete val="0"/>
        <c:axPos val="b"/>
        <c:numFmt formatCode="#,##0.0" sourceLinked="0"/>
        <c:majorTickMark val="out"/>
        <c:minorTickMark val="none"/>
        <c:tickLblPos val="low"/>
        <c:crossAx val="119781248"/>
        <c:crosses val="autoZero"/>
        <c:auto val="1"/>
        <c:lblAlgn val="ctr"/>
        <c:lblOffset val="100"/>
        <c:noMultiLvlLbl val="0"/>
      </c:catAx>
      <c:valAx>
        <c:axId val="119781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en-US" sz="1800" b="1" dirty="0" smtClean="0"/>
                  <a:t>Average </a:t>
                </a:r>
                <a:r>
                  <a:rPr lang="en-US" sz="1800" b="1" dirty="0"/>
                  <a:t>annualized Growth rate</a:t>
                </a:r>
              </a:p>
              <a:p>
                <a:pPr>
                  <a:defRPr sz="1800" b="1"/>
                </a:pPr>
                <a:r>
                  <a:rPr lang="en-US" sz="1800" b="1" dirty="0"/>
                  <a:t> of productivity and </a:t>
                </a:r>
                <a:r>
                  <a:rPr lang="en-US" sz="1800" b="1" dirty="0" smtClean="0"/>
                  <a:t>compensation</a:t>
                </a:r>
                <a:endParaRPr lang="en-US" sz="1800" b="1" dirty="0"/>
              </a:p>
            </c:rich>
          </c:tx>
          <c:layout>
            <c:manualLayout>
              <c:xMode val="edge"/>
              <c:yMode val="edge"/>
              <c:x val="9.7222222222222224E-3"/>
              <c:y val="0.1986219174073940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19779712"/>
        <c:crosses val="autoZero"/>
        <c:crossBetween val="between"/>
      </c:valAx>
      <c:spPr>
        <a:solidFill>
          <a:srgbClr val="E6E6E6"/>
        </a:solidFill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158844050743657"/>
          <c:y val="5.4736245542309964E-2"/>
          <c:w val="0.84971259842519686"/>
          <c:h val="0.14283418276047158"/>
        </c:manualLayout>
      </c:layout>
      <c:overlay val="0"/>
      <c:spPr>
        <a:solidFill>
          <a:srgbClr val="FFFFFF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="1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118324484625023"/>
          <c:y val="0.19661975454191338"/>
          <c:w val="0.84667729945598913"/>
          <c:h val="0.65041150469720677"/>
        </c:manualLayout>
      </c:layout>
      <c:lineChart>
        <c:grouping val="standard"/>
        <c:varyColors val="0"/>
        <c:ser>
          <c:idx val="0"/>
          <c:order val="0"/>
          <c:tx>
            <c:strRef>
              <c:f>Sheet1!$A$32</c:f>
              <c:strCache>
                <c:ptCount val="1"/>
                <c:pt idx="0">
                  <c:v>1981 recession</c:v>
                </c:pt>
              </c:strCache>
            </c:strRef>
          </c:tx>
          <c:spPr>
            <a:ln w="41275">
              <a:solidFill>
                <a:schemeClr val="tx1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3B-4844-9B8C-9C9C1249386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3B-4844-9B8C-9C9C1249386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3B-4844-9B8C-9C9C1249386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3B-4844-9B8C-9C9C1249386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3B-4844-9B8C-9C9C1249386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3B-4844-9B8C-9C9C1249386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3B-4844-9B8C-9C9C1249386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3B-4844-9B8C-9C9C1249386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A3B-4844-9B8C-9C9C1249386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A3B-4844-9B8C-9C9C1249386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A3B-4844-9B8C-9C9C1249386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A3B-4844-9B8C-9C9C1249386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A3B-4844-9B8C-9C9C1249386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A3B-4844-9B8C-9C9C1249386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A3B-4844-9B8C-9C9C1249386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A3B-4844-9B8C-9C9C1249386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A3B-4844-9B8C-9C9C1249386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A3B-4844-9B8C-9C9C1249386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A3B-4844-9B8C-9C9C1249386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A3B-4844-9B8C-9C9C1249386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A3B-4844-9B8C-9C9C1249386C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A3B-4844-9B8C-9C9C1249386C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A3B-4844-9B8C-9C9C1249386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A3B-4844-9B8C-9C9C1249386C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A3B-4844-9B8C-9C9C1249386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A3B-4844-9B8C-9C9C1249386C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A3B-4844-9B8C-9C9C1249386C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A3B-4844-9B8C-9C9C1249386C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A3B-4844-9B8C-9C9C1249386C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A3B-4844-9B8C-9C9C1249386C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A3B-4844-9B8C-9C9C1249386C}"/>
                </c:ext>
              </c:extLst>
            </c:dLbl>
            <c:dLbl>
              <c:idx val="31"/>
              <c:layout>
                <c:manualLayout>
                  <c:x val="-0.15977066079175337"/>
                  <c:y val="-5.08657787071221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A3B-4844-9B8C-9C9C1249386C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A3B-4844-9B8C-9C9C1249386C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A3B-4844-9B8C-9C9C1249386C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A3B-4844-9B8C-9C9C1249386C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A3B-4844-9B8C-9C9C1249386C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A3B-4844-9B8C-9C9C1249386C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A3B-4844-9B8C-9C9C1249386C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A3B-4844-9B8C-9C9C1249386C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A3B-4844-9B8C-9C9C1249386C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A3B-4844-9B8C-9C9C1249386C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A3B-4844-9B8C-9C9C1249386C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A3B-4844-9B8C-9C9C1249386C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7A3B-4844-9B8C-9C9C1249386C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A3B-4844-9B8C-9C9C1249386C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7A3B-4844-9B8C-9C9C1249386C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7A3B-4844-9B8C-9C9C1249386C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7A3B-4844-9B8C-9C9C1249386C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7A3B-4844-9B8C-9C9C1249386C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7A3B-4844-9B8C-9C9C1249386C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7A3B-4844-9B8C-9C9C1249386C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7A3B-4844-9B8C-9C9C1249386C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7A3B-4844-9B8C-9C9C1249386C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7A3B-4844-9B8C-9C9C1249386C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7A3B-4844-9B8C-9C9C1249386C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7A3B-4844-9B8C-9C9C1249386C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7A3B-4844-9B8C-9C9C1249386C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7A3B-4844-9B8C-9C9C1249386C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7A3B-4844-9B8C-9C9C1249386C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7A3B-4844-9B8C-9C9C1249386C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7A3B-4844-9B8C-9C9C1249386C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7A3B-4844-9B8C-9C9C1249386C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7A3B-4844-9B8C-9C9C1249386C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7A3B-4844-9B8C-9C9C1249386C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7A3B-4844-9B8C-9C9C1249386C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7A3B-4844-9B8C-9C9C1249386C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7A3B-4844-9B8C-9C9C1249386C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7A3B-4844-9B8C-9C9C1249386C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7A3B-4844-9B8C-9C9C1249386C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7A3B-4844-9B8C-9C9C1249386C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7A3B-4844-9B8C-9C9C1249386C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7A3B-4844-9B8C-9C9C124938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Sheet1!$B$31:$CF$31</c:f>
              <c:numCache>
                <c:formatCode>General</c:formatCode>
                <c:ptCount val="83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27</c:v>
                </c:pt>
                <c:pt idx="31">
                  <c:v>28</c:v>
                </c:pt>
                <c:pt idx="32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  <c:pt idx="36">
                  <c:v>33</c:v>
                </c:pt>
                <c:pt idx="37">
                  <c:v>34</c:v>
                </c:pt>
                <c:pt idx="38">
                  <c:v>35</c:v>
                </c:pt>
                <c:pt idx="39">
                  <c:v>36</c:v>
                </c:pt>
                <c:pt idx="40">
                  <c:v>37</c:v>
                </c:pt>
                <c:pt idx="41">
                  <c:v>38</c:v>
                </c:pt>
                <c:pt idx="42">
                  <c:v>39</c:v>
                </c:pt>
                <c:pt idx="43">
                  <c:v>40</c:v>
                </c:pt>
                <c:pt idx="44">
                  <c:v>41</c:v>
                </c:pt>
                <c:pt idx="45">
                  <c:v>42</c:v>
                </c:pt>
                <c:pt idx="46">
                  <c:v>43</c:v>
                </c:pt>
                <c:pt idx="47">
                  <c:v>44</c:v>
                </c:pt>
                <c:pt idx="48">
                  <c:v>45</c:v>
                </c:pt>
                <c:pt idx="49">
                  <c:v>46</c:v>
                </c:pt>
                <c:pt idx="50">
                  <c:v>47</c:v>
                </c:pt>
                <c:pt idx="51">
                  <c:v>48</c:v>
                </c:pt>
                <c:pt idx="52">
                  <c:v>49</c:v>
                </c:pt>
                <c:pt idx="53">
                  <c:v>50</c:v>
                </c:pt>
                <c:pt idx="54">
                  <c:v>51</c:v>
                </c:pt>
                <c:pt idx="55">
                  <c:v>52</c:v>
                </c:pt>
                <c:pt idx="56">
                  <c:v>53</c:v>
                </c:pt>
                <c:pt idx="57">
                  <c:v>54</c:v>
                </c:pt>
                <c:pt idx="58">
                  <c:v>55</c:v>
                </c:pt>
                <c:pt idx="59">
                  <c:v>56</c:v>
                </c:pt>
                <c:pt idx="60">
                  <c:v>57</c:v>
                </c:pt>
                <c:pt idx="61">
                  <c:v>58</c:v>
                </c:pt>
                <c:pt idx="62">
                  <c:v>59</c:v>
                </c:pt>
                <c:pt idx="63">
                  <c:v>60</c:v>
                </c:pt>
                <c:pt idx="64">
                  <c:v>61</c:v>
                </c:pt>
                <c:pt idx="65">
                  <c:v>62</c:v>
                </c:pt>
                <c:pt idx="66">
                  <c:v>63</c:v>
                </c:pt>
                <c:pt idx="67">
                  <c:v>64</c:v>
                </c:pt>
                <c:pt idx="68">
                  <c:v>65</c:v>
                </c:pt>
                <c:pt idx="69">
                  <c:v>66</c:v>
                </c:pt>
                <c:pt idx="70">
                  <c:v>67</c:v>
                </c:pt>
                <c:pt idx="71">
                  <c:v>68</c:v>
                </c:pt>
                <c:pt idx="72">
                  <c:v>69</c:v>
                </c:pt>
                <c:pt idx="73">
                  <c:v>70</c:v>
                </c:pt>
                <c:pt idx="74">
                  <c:v>71</c:v>
                </c:pt>
                <c:pt idx="75">
                  <c:v>72</c:v>
                </c:pt>
                <c:pt idx="76">
                  <c:v>73</c:v>
                </c:pt>
                <c:pt idx="77">
                  <c:v>74</c:v>
                </c:pt>
                <c:pt idx="78">
                  <c:v>75</c:v>
                </c:pt>
                <c:pt idx="79">
                  <c:v>76</c:v>
                </c:pt>
                <c:pt idx="80">
                  <c:v>77</c:v>
                </c:pt>
                <c:pt idx="81">
                  <c:v>78</c:v>
                </c:pt>
                <c:pt idx="82">
                  <c:v>79</c:v>
                </c:pt>
              </c:numCache>
            </c:numRef>
          </c:cat>
          <c:val>
            <c:numRef>
              <c:f>Sheet1!$B$32:$CF$32</c:f>
              <c:numCache>
                <c:formatCode>0.0%</c:formatCode>
                <c:ptCount val="83"/>
                <c:pt idx="0">
                  <c:v>0.99652815686617024</c:v>
                </c:pt>
                <c:pt idx="1">
                  <c:v>0.99663733432320889</c:v>
                </c:pt>
                <c:pt idx="2">
                  <c:v>0.99877721248116691</c:v>
                </c:pt>
                <c:pt idx="3">
                  <c:v>1</c:v>
                </c:pt>
                <c:pt idx="4">
                  <c:v>0.99960696115466074</c:v>
                </c:pt>
                <c:pt idx="5">
                  <c:v>0.99865711727842432</c:v>
                </c:pt>
                <c:pt idx="6">
                  <c:v>0.99756534270803765</c:v>
                </c:pt>
                <c:pt idx="7">
                  <c:v>0.99528353385592938</c:v>
                </c:pt>
                <c:pt idx="8">
                  <c:v>0.99224840055025443</c:v>
                </c:pt>
                <c:pt idx="9">
                  <c:v>0.98867829770508986</c:v>
                </c:pt>
                <c:pt idx="10">
                  <c:v>0.98861279123086665</c:v>
                </c:pt>
                <c:pt idx="11">
                  <c:v>0.98720440203506776</c:v>
                </c:pt>
                <c:pt idx="12">
                  <c:v>0.98413651549228121</c:v>
                </c:pt>
                <c:pt idx="13">
                  <c:v>0.98364521693560714</c:v>
                </c:pt>
                <c:pt idx="14">
                  <c:v>0.98099220472956739</c:v>
                </c:pt>
                <c:pt idx="15">
                  <c:v>0.97724741795314107</c:v>
                </c:pt>
                <c:pt idx="16">
                  <c:v>0.97552241413193008</c:v>
                </c:pt>
                <c:pt idx="17">
                  <c:v>0.97354630215953009</c:v>
                </c:pt>
                <c:pt idx="18">
                  <c:v>0.97052208659955896</c:v>
                </c:pt>
                <c:pt idx="19">
                  <c:v>0.96916828613227946</c:v>
                </c:pt>
                <c:pt idx="20">
                  <c:v>0.96901543769242526</c:v>
                </c:pt>
                <c:pt idx="21">
                  <c:v>0.97147193047579539</c:v>
                </c:pt>
                <c:pt idx="22">
                  <c:v>0.97062034631089378</c:v>
                </c:pt>
                <c:pt idx="23">
                  <c:v>0.97250911631766268</c:v>
                </c:pt>
                <c:pt idx="24">
                  <c:v>0.97552241413193008</c:v>
                </c:pt>
                <c:pt idx="25">
                  <c:v>0.9785466296919012</c:v>
                </c:pt>
                <c:pt idx="26">
                  <c:v>0.98267353756796294</c:v>
                </c:pt>
                <c:pt idx="27">
                  <c:v>0.98723715527217937</c:v>
                </c:pt>
                <c:pt idx="28">
                  <c:v>0.98387448959538837</c:v>
                </c:pt>
                <c:pt idx="29">
                  <c:v>0.99603685830949629</c:v>
                </c:pt>
                <c:pt idx="30">
                  <c:v>0.9989955673952442</c:v>
                </c:pt>
                <c:pt idx="31">
                  <c:v>1.0028386138830054</c:v>
                </c:pt>
                <c:pt idx="32">
                  <c:v>1.0067253313535822</c:v>
                </c:pt>
                <c:pt idx="33">
                  <c:v>1.0116055636832106</c:v>
                </c:pt>
                <c:pt idx="34">
                  <c:v>1.016835163875363</c:v>
                </c:pt>
                <c:pt idx="35">
                  <c:v>1.0198375439439265</c:v>
                </c:pt>
                <c:pt idx="36">
                  <c:v>1.0238006856344302</c:v>
                </c:pt>
                <c:pt idx="37">
                  <c:v>1.0271633513112213</c:v>
                </c:pt>
                <c:pt idx="38">
                  <c:v>1.031301176932987</c:v>
                </c:pt>
                <c:pt idx="39">
                  <c:v>1.0347075135925934</c:v>
                </c:pt>
                <c:pt idx="40">
                  <c:v>1.0373386903072255</c:v>
                </c:pt>
                <c:pt idx="41">
                  <c:v>1.040734109221128</c:v>
                </c:pt>
                <c:pt idx="42">
                  <c:v>1.0438565844924339</c:v>
                </c:pt>
                <c:pt idx="43">
                  <c:v>1.0476668777430835</c:v>
                </c:pt>
                <c:pt idx="44">
                  <c:v>1.0490534314474746</c:v>
                </c:pt>
                <c:pt idx="45">
                  <c:v>1.0519575518047033</c:v>
                </c:pt>
                <c:pt idx="46">
                  <c:v>1.0533113522719828</c:v>
                </c:pt>
                <c:pt idx="47">
                  <c:v>1.0570888922855208</c:v>
                </c:pt>
                <c:pt idx="48">
                  <c:v>1.0592178526977749</c:v>
                </c:pt>
                <c:pt idx="49">
                  <c:v>1.0622093150206346</c:v>
                </c:pt>
                <c:pt idx="50">
                  <c:v>1.0637923881476952</c:v>
                </c:pt>
                <c:pt idx="51">
                  <c:v>1.065855842085726</c:v>
                </c:pt>
                <c:pt idx="52">
                  <c:v>1.0679629670065725</c:v>
                </c:pt>
                <c:pt idx="53">
                  <c:v>1.0701901871301613</c:v>
                </c:pt>
                <c:pt idx="54">
                  <c:v>1.0722318055767845</c:v>
                </c:pt>
                <c:pt idx="55">
                  <c:v>1.0745136144288927</c:v>
                </c:pt>
                <c:pt idx="56">
                  <c:v>1.0763477957071423</c:v>
                </c:pt>
                <c:pt idx="57">
                  <c:v>1.0776906784287181</c:v>
                </c:pt>
                <c:pt idx="58">
                  <c:v>1.0788588772190317</c:v>
                </c:pt>
                <c:pt idx="59">
                  <c:v>1.0798742275694915</c:v>
                </c:pt>
                <c:pt idx="60">
                  <c:v>1.0819267637618184</c:v>
                </c:pt>
                <c:pt idx="61">
                  <c:v>1.0832914819748019</c:v>
                </c:pt>
                <c:pt idx="62">
                  <c:v>1.0822761316243421</c:v>
                </c:pt>
                <c:pt idx="63">
                  <c:v>1.085747974758172</c:v>
                </c:pt>
                <c:pt idx="64">
                  <c:v>1.086981680022709</c:v>
                </c:pt>
                <c:pt idx="65">
                  <c:v>1.0907592200362468</c:v>
                </c:pt>
                <c:pt idx="66">
                  <c:v>1.09280083848287</c:v>
                </c:pt>
                <c:pt idx="67">
                  <c:v>1.0948315391837893</c:v>
                </c:pt>
                <c:pt idx="68">
                  <c:v>1.0970587593073782</c:v>
                </c:pt>
                <c:pt idx="69">
                  <c:v>1.0989256938227394</c:v>
                </c:pt>
                <c:pt idx="70">
                  <c:v>1.1014586108260367</c:v>
                </c:pt>
                <c:pt idx="71">
                  <c:v>1.1041771295062996</c:v>
                </c:pt>
                <c:pt idx="72">
                  <c:v>1.1078673275542066</c:v>
                </c:pt>
                <c:pt idx="73">
                  <c:v>1.1103456558289844</c:v>
                </c:pt>
                <c:pt idx="74">
                  <c:v>1.1122125903443456</c:v>
                </c:pt>
                <c:pt idx="75">
                  <c:v>1.1159901303578836</c:v>
                </c:pt>
                <c:pt idx="76">
                  <c:v>1.1178461471275412</c:v>
                </c:pt>
                <c:pt idx="77">
                  <c:v>1.1203463108937266</c:v>
                </c:pt>
                <c:pt idx="78">
                  <c:v>1.1257178417800293</c:v>
                </c:pt>
                <c:pt idx="79">
                  <c:v>1.1282398410376226</c:v>
                </c:pt>
                <c:pt idx="80">
                  <c:v>1.1314496582745595</c:v>
                </c:pt>
                <c:pt idx="81">
                  <c:v>1.1324759263707229</c:v>
                </c:pt>
                <c:pt idx="82">
                  <c:v>1.1374107474288708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8-7A3B-4844-9B8C-9C9C1249386C}"/>
            </c:ext>
          </c:extLst>
        </c:ser>
        <c:ser>
          <c:idx val="1"/>
          <c:order val="1"/>
          <c:tx>
            <c:strRef>
              <c:f>Sheet1!$A$36</c:f>
              <c:strCache>
                <c:ptCount val="1"/>
                <c:pt idx="0">
                  <c:v>1990 recession</c:v>
                </c:pt>
              </c:strCache>
            </c:strRef>
          </c:tx>
          <c:spPr>
            <a:ln w="50800" cmpd="sng">
              <a:solidFill>
                <a:srgbClr val="92D050"/>
              </a:solidFill>
              <a:prstDash val="solid"/>
            </a:ln>
          </c:spPr>
          <c:marker>
            <c:symbol val="none"/>
          </c:marker>
          <c:cat>
            <c:numRef>
              <c:f>Sheet1!$B$31:$CF$31</c:f>
              <c:numCache>
                <c:formatCode>General</c:formatCode>
                <c:ptCount val="83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27</c:v>
                </c:pt>
                <c:pt idx="31">
                  <c:v>28</c:v>
                </c:pt>
                <c:pt idx="32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  <c:pt idx="36">
                  <c:v>33</c:v>
                </c:pt>
                <c:pt idx="37">
                  <c:v>34</c:v>
                </c:pt>
                <c:pt idx="38">
                  <c:v>35</c:v>
                </c:pt>
                <c:pt idx="39">
                  <c:v>36</c:v>
                </c:pt>
                <c:pt idx="40">
                  <c:v>37</c:v>
                </c:pt>
                <c:pt idx="41">
                  <c:v>38</c:v>
                </c:pt>
                <c:pt idx="42">
                  <c:v>39</c:v>
                </c:pt>
                <c:pt idx="43">
                  <c:v>40</c:v>
                </c:pt>
                <c:pt idx="44">
                  <c:v>41</c:v>
                </c:pt>
                <c:pt idx="45">
                  <c:v>42</c:v>
                </c:pt>
                <c:pt idx="46">
                  <c:v>43</c:v>
                </c:pt>
                <c:pt idx="47">
                  <c:v>44</c:v>
                </c:pt>
                <c:pt idx="48">
                  <c:v>45</c:v>
                </c:pt>
                <c:pt idx="49">
                  <c:v>46</c:v>
                </c:pt>
                <c:pt idx="50">
                  <c:v>47</c:v>
                </c:pt>
                <c:pt idx="51">
                  <c:v>48</c:v>
                </c:pt>
                <c:pt idx="52">
                  <c:v>49</c:v>
                </c:pt>
                <c:pt idx="53">
                  <c:v>50</c:v>
                </c:pt>
                <c:pt idx="54">
                  <c:v>51</c:v>
                </c:pt>
                <c:pt idx="55">
                  <c:v>52</c:v>
                </c:pt>
                <c:pt idx="56">
                  <c:v>53</c:v>
                </c:pt>
                <c:pt idx="57">
                  <c:v>54</c:v>
                </c:pt>
                <c:pt idx="58">
                  <c:v>55</c:v>
                </c:pt>
                <c:pt idx="59">
                  <c:v>56</c:v>
                </c:pt>
                <c:pt idx="60">
                  <c:v>57</c:v>
                </c:pt>
                <c:pt idx="61">
                  <c:v>58</c:v>
                </c:pt>
                <c:pt idx="62">
                  <c:v>59</c:v>
                </c:pt>
                <c:pt idx="63">
                  <c:v>60</c:v>
                </c:pt>
                <c:pt idx="64">
                  <c:v>61</c:v>
                </c:pt>
                <c:pt idx="65">
                  <c:v>62</c:v>
                </c:pt>
                <c:pt idx="66">
                  <c:v>63</c:v>
                </c:pt>
                <c:pt idx="67">
                  <c:v>64</c:v>
                </c:pt>
                <c:pt idx="68">
                  <c:v>65</c:v>
                </c:pt>
                <c:pt idx="69">
                  <c:v>66</c:v>
                </c:pt>
                <c:pt idx="70">
                  <c:v>67</c:v>
                </c:pt>
                <c:pt idx="71">
                  <c:v>68</c:v>
                </c:pt>
                <c:pt idx="72">
                  <c:v>69</c:v>
                </c:pt>
                <c:pt idx="73">
                  <c:v>70</c:v>
                </c:pt>
                <c:pt idx="74">
                  <c:v>71</c:v>
                </c:pt>
                <c:pt idx="75">
                  <c:v>72</c:v>
                </c:pt>
                <c:pt idx="76">
                  <c:v>73</c:v>
                </c:pt>
                <c:pt idx="77">
                  <c:v>74</c:v>
                </c:pt>
                <c:pt idx="78">
                  <c:v>75</c:v>
                </c:pt>
                <c:pt idx="79">
                  <c:v>76</c:v>
                </c:pt>
                <c:pt idx="80">
                  <c:v>77</c:v>
                </c:pt>
                <c:pt idx="81">
                  <c:v>78</c:v>
                </c:pt>
                <c:pt idx="82">
                  <c:v>79</c:v>
                </c:pt>
              </c:numCache>
            </c:numRef>
          </c:cat>
          <c:val>
            <c:numRef>
              <c:f>Sheet1!$B$36:$CF$36</c:f>
              <c:numCache>
                <c:formatCode>0.0%</c:formatCode>
                <c:ptCount val="83"/>
                <c:pt idx="0">
                  <c:v>0.99887041676155774</c:v>
                </c:pt>
                <c:pt idx="1">
                  <c:v>1.0002277385561376</c:v>
                </c:pt>
                <c:pt idx="2">
                  <c:v>1.0003826007743111</c:v>
                </c:pt>
                <c:pt idx="3">
                  <c:v>1</c:v>
                </c:pt>
                <c:pt idx="4">
                  <c:v>0.9981052152129356</c:v>
                </c:pt>
                <c:pt idx="5">
                  <c:v>0.99735823274880442</c:v>
                </c:pt>
                <c:pt idx="6">
                  <c:v>0.99589159644727854</c:v>
                </c:pt>
                <c:pt idx="7">
                  <c:v>0.99457982236392617</c:v>
                </c:pt>
                <c:pt idx="8">
                  <c:v>0.99403324982919605</c:v>
                </c:pt>
                <c:pt idx="9">
                  <c:v>0.99294921430198135</c:v>
                </c:pt>
                <c:pt idx="10">
                  <c:v>0.99016169437485768</c:v>
                </c:pt>
                <c:pt idx="11">
                  <c:v>0.98870416761557733</c:v>
                </c:pt>
                <c:pt idx="12">
                  <c:v>0.98678205420177634</c:v>
                </c:pt>
                <c:pt idx="13">
                  <c:v>0.98561603279435206</c:v>
                </c:pt>
                <c:pt idx="14">
                  <c:v>0.9864085629697108</c:v>
                </c:pt>
                <c:pt idx="15">
                  <c:v>0.98598041448417217</c:v>
                </c:pt>
                <c:pt idx="16">
                  <c:v>0.98611705761785473</c:v>
                </c:pt>
                <c:pt idx="17">
                  <c:v>0.98643589159644729</c:v>
                </c:pt>
                <c:pt idx="18">
                  <c:v>0.98654520610339336</c:v>
                </c:pt>
                <c:pt idx="19">
                  <c:v>0.9860168526531542</c:v>
                </c:pt>
                <c:pt idx="20">
                  <c:v>0.98622637212480069</c:v>
                </c:pt>
                <c:pt idx="21">
                  <c:v>0.98667273969483038</c:v>
                </c:pt>
                <c:pt idx="22">
                  <c:v>0.98607150990662717</c:v>
                </c:pt>
                <c:pt idx="23">
                  <c:v>0.98652698701890229</c:v>
                </c:pt>
                <c:pt idx="24">
                  <c:v>0.98796629469369168</c:v>
                </c:pt>
                <c:pt idx="25">
                  <c:v>0.98911409701662489</c:v>
                </c:pt>
                <c:pt idx="26">
                  <c:v>0.98966066955135501</c:v>
                </c:pt>
                <c:pt idx="27">
                  <c:v>0.99030744705078566</c:v>
                </c:pt>
                <c:pt idx="28">
                  <c:v>0.99159189250740154</c:v>
                </c:pt>
                <c:pt idx="29">
                  <c:v>0.9919107264859941</c:v>
                </c:pt>
                <c:pt idx="30">
                  <c:v>0.99352311546344796</c:v>
                </c:pt>
                <c:pt idx="31">
                  <c:v>0.9947984513778183</c:v>
                </c:pt>
                <c:pt idx="32">
                  <c:v>0.99672056479161919</c:v>
                </c:pt>
                <c:pt idx="33">
                  <c:v>0.99954452288772488</c:v>
                </c:pt>
                <c:pt idx="34">
                  <c:v>1.0017490321111364</c:v>
                </c:pt>
                <c:pt idx="35">
                  <c:v>1.0012844454566159</c:v>
                </c:pt>
                <c:pt idx="36">
                  <c:v>1.004099294010476</c:v>
                </c:pt>
                <c:pt idx="37">
                  <c:v>1.0065133227055341</c:v>
                </c:pt>
                <c:pt idx="38">
                  <c:v>1.0080892735140059</c:v>
                </c:pt>
                <c:pt idx="39">
                  <c:v>1.010776588476429</c:v>
                </c:pt>
                <c:pt idx="40">
                  <c:v>1.0122432247779549</c:v>
                </c:pt>
                <c:pt idx="41">
                  <c:v>1.014438624459121</c:v>
                </c:pt>
                <c:pt idx="42">
                  <c:v>1.016961967661125</c:v>
                </c:pt>
                <c:pt idx="43">
                  <c:v>1.0193395581872011</c:v>
                </c:pt>
                <c:pt idx="44">
                  <c:v>1.0221452971988159</c:v>
                </c:pt>
                <c:pt idx="45">
                  <c:v>1.0245866545206104</c:v>
                </c:pt>
                <c:pt idx="46">
                  <c:v>1.0264176725119563</c:v>
                </c:pt>
                <c:pt idx="47">
                  <c:v>1.0306262810293783</c:v>
                </c:pt>
                <c:pt idx="48">
                  <c:v>1.0338419494420406</c:v>
                </c:pt>
                <c:pt idx="49">
                  <c:v>1.0368572079253018</c:v>
                </c:pt>
                <c:pt idx="50">
                  <c:v>1.0397267137326349</c:v>
                </c:pt>
                <c:pt idx="51">
                  <c:v>1.0430334775677521</c:v>
                </c:pt>
                <c:pt idx="52">
                  <c:v>1.0457663402414028</c:v>
                </c:pt>
                <c:pt idx="53">
                  <c:v>1.0489911181963107</c:v>
                </c:pt>
                <c:pt idx="54">
                  <c:v>1.0508767934411296</c:v>
                </c:pt>
                <c:pt idx="55">
                  <c:v>1.054730129810977</c:v>
                </c:pt>
                <c:pt idx="56">
                  <c:v>1.0572261443862445</c:v>
                </c:pt>
                <c:pt idx="57">
                  <c:v>1.0604782509678889</c:v>
                </c:pt>
                <c:pt idx="58">
                  <c:v>1.0623639262127078</c:v>
                </c:pt>
                <c:pt idx="59">
                  <c:v>1.0643953541334548</c:v>
                </c:pt>
                <c:pt idx="60">
                  <c:v>1.0658619904349806</c:v>
                </c:pt>
                <c:pt idx="61">
                  <c:v>1.0657344568435436</c:v>
                </c:pt>
                <c:pt idx="62">
                  <c:v>1.0678478706445</c:v>
                </c:pt>
                <c:pt idx="63">
                  <c:v>1.0685675244818948</c:v>
                </c:pt>
                <c:pt idx="64">
                  <c:v>1.071072648599408</c:v>
                </c:pt>
                <c:pt idx="65">
                  <c:v>1.0732953769073104</c:v>
                </c:pt>
                <c:pt idx="66">
                  <c:v>1.0746618082441357</c:v>
                </c:pt>
                <c:pt idx="67">
                  <c:v>1.07601002049647</c:v>
                </c:pt>
                <c:pt idx="68">
                  <c:v>1.0772124800728764</c:v>
                </c:pt>
                <c:pt idx="69">
                  <c:v>1.0770120701434753</c:v>
                </c:pt>
                <c:pt idx="70">
                  <c:v>1.0809747210202687</c:v>
                </c:pt>
                <c:pt idx="71">
                  <c:v>1.0833796401730813</c:v>
                </c:pt>
                <c:pt idx="72">
                  <c:v>1.0848553860168526</c:v>
                </c:pt>
                <c:pt idx="73">
                  <c:v>1.0877977681621498</c:v>
                </c:pt>
                <c:pt idx="74">
                  <c:v>1.0903575495331359</c:v>
                </c:pt>
                <c:pt idx="75">
                  <c:v>1.0924891824185834</c:v>
                </c:pt>
                <c:pt idx="76">
                  <c:v>1.0943019813254384</c:v>
                </c:pt>
                <c:pt idx="77">
                  <c:v>1.0963060806194489</c:v>
                </c:pt>
                <c:pt idx="78">
                  <c:v>1.098556137554088</c:v>
                </c:pt>
                <c:pt idx="79">
                  <c:v>1.101279890685493</c:v>
                </c:pt>
                <c:pt idx="80">
                  <c:v>1.1028102937827373</c:v>
                </c:pt>
                <c:pt idx="81">
                  <c:v>1.1057344568435437</c:v>
                </c:pt>
                <c:pt idx="82">
                  <c:v>1.1084855386016852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9-7A3B-4844-9B8C-9C9C1249386C}"/>
            </c:ext>
          </c:extLst>
        </c:ser>
        <c:ser>
          <c:idx val="2"/>
          <c:order val="2"/>
          <c:tx>
            <c:strRef>
              <c:f>Sheet1!$A$41</c:f>
              <c:strCache>
                <c:ptCount val="1"/>
                <c:pt idx="0">
                  <c:v>2001 recession</c:v>
                </c:pt>
              </c:strCache>
            </c:strRef>
          </c:tx>
          <c:spPr>
            <a:ln w="53975">
              <a:solidFill>
                <a:srgbClr val="00B0F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7A3B-4844-9B8C-9C9C1249386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7A3B-4844-9B8C-9C9C1249386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7A3B-4844-9B8C-9C9C1249386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7A3B-4844-9B8C-9C9C1249386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7A3B-4844-9B8C-9C9C1249386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7A3B-4844-9B8C-9C9C1249386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7A3B-4844-9B8C-9C9C1249386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7A3B-4844-9B8C-9C9C1249386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7A3B-4844-9B8C-9C9C1249386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7A3B-4844-9B8C-9C9C1249386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7A3B-4844-9B8C-9C9C1249386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7A3B-4844-9B8C-9C9C1249386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7A3B-4844-9B8C-9C9C1249386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7A3B-4844-9B8C-9C9C1249386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7A3B-4844-9B8C-9C9C1249386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7A3B-4844-9B8C-9C9C1249386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7A3B-4844-9B8C-9C9C1249386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7A3B-4844-9B8C-9C9C1249386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7A3B-4844-9B8C-9C9C1249386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7A3B-4844-9B8C-9C9C1249386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7A3B-4844-9B8C-9C9C1249386C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7A3B-4844-9B8C-9C9C1249386C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7A3B-4844-9B8C-9C9C1249386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7A3B-4844-9B8C-9C9C1249386C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7A3B-4844-9B8C-9C9C1249386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7A3B-4844-9B8C-9C9C1249386C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7A3B-4844-9B8C-9C9C1249386C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7A3B-4844-9B8C-9C9C1249386C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7A3B-4844-9B8C-9C9C1249386C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7A3B-4844-9B8C-9C9C1249386C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7A3B-4844-9B8C-9C9C1249386C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7A3B-4844-9B8C-9C9C1249386C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7A3B-4844-9B8C-9C9C1249386C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7A3B-4844-9B8C-9C9C1249386C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7A3B-4844-9B8C-9C9C1249386C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7A3B-4844-9B8C-9C9C1249386C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7A3B-4844-9B8C-9C9C1249386C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7A3B-4844-9B8C-9C9C1249386C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7A3B-4844-9B8C-9C9C1249386C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7A3B-4844-9B8C-9C9C1249386C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7A3B-4844-9B8C-9C9C1249386C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7A3B-4844-9B8C-9C9C1249386C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7A3B-4844-9B8C-9C9C1249386C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7A3B-4844-9B8C-9C9C1249386C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7A3B-4844-9B8C-9C9C1249386C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7A3B-4844-9B8C-9C9C1249386C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7A3B-4844-9B8C-9C9C1249386C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9-7A3B-4844-9B8C-9C9C1249386C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A-7A3B-4844-9B8C-9C9C1249386C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7A3B-4844-9B8C-9C9C1249386C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7A3B-4844-9B8C-9C9C1249386C}"/>
                </c:ext>
              </c:extLst>
            </c:dLbl>
            <c:dLbl>
              <c:idx val="51"/>
              <c:layout>
                <c:manualLayout>
                  <c:x val="6.027225871377477E-5"/>
                  <c:y val="-5.03645135644351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7A3B-4844-9B8C-9C9C1249386C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E-7A3B-4844-9B8C-9C9C1249386C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F-7A3B-4844-9B8C-9C9C1249386C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0-7A3B-4844-9B8C-9C9C1249386C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1-7A3B-4844-9B8C-9C9C1249386C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2-7A3B-4844-9B8C-9C9C1249386C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3-7A3B-4844-9B8C-9C9C1249386C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4-7A3B-4844-9B8C-9C9C1249386C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5-7A3B-4844-9B8C-9C9C1249386C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6-7A3B-4844-9B8C-9C9C1249386C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7-7A3B-4844-9B8C-9C9C1249386C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8-7A3B-4844-9B8C-9C9C1249386C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9-7A3B-4844-9B8C-9C9C1249386C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A-7A3B-4844-9B8C-9C9C1249386C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B-7A3B-4844-9B8C-9C9C1249386C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C-7A3B-4844-9B8C-9C9C1249386C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D-7A3B-4844-9B8C-9C9C1249386C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E-7A3B-4844-9B8C-9C9C1249386C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F-7A3B-4844-9B8C-9C9C1249386C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0-7A3B-4844-9B8C-9C9C1249386C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1-7A3B-4844-9B8C-9C9C1249386C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2-7A3B-4844-9B8C-9C9C1249386C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3-7A3B-4844-9B8C-9C9C1249386C}"/>
                </c:ext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4-7A3B-4844-9B8C-9C9C1249386C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5-7A3B-4844-9B8C-9C9C1249386C}"/>
                </c:ext>
              </c:extLst>
            </c:dLbl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6-7A3B-4844-9B8C-9C9C1249386C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7-7A3B-4844-9B8C-9C9C1249386C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8-7A3B-4844-9B8C-9C9C1249386C}"/>
                </c:ext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9-7A3B-4844-9B8C-9C9C1249386C}"/>
                </c:ext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A-7A3B-4844-9B8C-9C9C1249386C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B-7A3B-4844-9B8C-9C9C1249386C}"/>
                </c:ext>
              </c:extLst>
            </c:dLbl>
            <c:dLbl>
              <c:idx val="8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C-7A3B-4844-9B8C-9C9C124938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Sheet1!$B$31:$CF$31</c:f>
              <c:numCache>
                <c:formatCode>General</c:formatCode>
                <c:ptCount val="83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27</c:v>
                </c:pt>
                <c:pt idx="31">
                  <c:v>28</c:v>
                </c:pt>
                <c:pt idx="32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  <c:pt idx="36">
                  <c:v>33</c:v>
                </c:pt>
                <c:pt idx="37">
                  <c:v>34</c:v>
                </c:pt>
                <c:pt idx="38">
                  <c:v>35</c:v>
                </c:pt>
                <c:pt idx="39">
                  <c:v>36</c:v>
                </c:pt>
                <c:pt idx="40">
                  <c:v>37</c:v>
                </c:pt>
                <c:pt idx="41">
                  <c:v>38</c:v>
                </c:pt>
                <c:pt idx="42">
                  <c:v>39</c:v>
                </c:pt>
                <c:pt idx="43">
                  <c:v>40</c:v>
                </c:pt>
                <c:pt idx="44">
                  <c:v>41</c:v>
                </c:pt>
                <c:pt idx="45">
                  <c:v>42</c:v>
                </c:pt>
                <c:pt idx="46">
                  <c:v>43</c:v>
                </c:pt>
                <c:pt idx="47">
                  <c:v>44</c:v>
                </c:pt>
                <c:pt idx="48">
                  <c:v>45</c:v>
                </c:pt>
                <c:pt idx="49">
                  <c:v>46</c:v>
                </c:pt>
                <c:pt idx="50">
                  <c:v>47</c:v>
                </c:pt>
                <c:pt idx="51">
                  <c:v>48</c:v>
                </c:pt>
                <c:pt idx="52">
                  <c:v>49</c:v>
                </c:pt>
                <c:pt idx="53">
                  <c:v>50</c:v>
                </c:pt>
                <c:pt idx="54">
                  <c:v>51</c:v>
                </c:pt>
                <c:pt idx="55">
                  <c:v>52</c:v>
                </c:pt>
                <c:pt idx="56">
                  <c:v>53</c:v>
                </c:pt>
                <c:pt idx="57">
                  <c:v>54</c:v>
                </c:pt>
                <c:pt idx="58">
                  <c:v>55</c:v>
                </c:pt>
                <c:pt idx="59">
                  <c:v>56</c:v>
                </c:pt>
                <c:pt idx="60">
                  <c:v>57</c:v>
                </c:pt>
                <c:pt idx="61">
                  <c:v>58</c:v>
                </c:pt>
                <c:pt idx="62">
                  <c:v>59</c:v>
                </c:pt>
                <c:pt idx="63">
                  <c:v>60</c:v>
                </c:pt>
                <c:pt idx="64">
                  <c:v>61</c:v>
                </c:pt>
                <c:pt idx="65">
                  <c:v>62</c:v>
                </c:pt>
                <c:pt idx="66">
                  <c:v>63</c:v>
                </c:pt>
                <c:pt idx="67">
                  <c:v>64</c:v>
                </c:pt>
                <c:pt idx="68">
                  <c:v>65</c:v>
                </c:pt>
                <c:pt idx="69">
                  <c:v>66</c:v>
                </c:pt>
                <c:pt idx="70">
                  <c:v>67</c:v>
                </c:pt>
                <c:pt idx="71">
                  <c:v>68</c:v>
                </c:pt>
                <c:pt idx="72">
                  <c:v>69</c:v>
                </c:pt>
                <c:pt idx="73">
                  <c:v>70</c:v>
                </c:pt>
                <c:pt idx="74">
                  <c:v>71</c:v>
                </c:pt>
                <c:pt idx="75">
                  <c:v>72</c:v>
                </c:pt>
                <c:pt idx="76">
                  <c:v>73</c:v>
                </c:pt>
                <c:pt idx="77">
                  <c:v>74</c:v>
                </c:pt>
                <c:pt idx="78">
                  <c:v>75</c:v>
                </c:pt>
                <c:pt idx="79">
                  <c:v>76</c:v>
                </c:pt>
                <c:pt idx="80">
                  <c:v>77</c:v>
                </c:pt>
                <c:pt idx="81">
                  <c:v>78</c:v>
                </c:pt>
                <c:pt idx="82">
                  <c:v>79</c:v>
                </c:pt>
              </c:numCache>
            </c:numRef>
          </c:cat>
          <c:val>
            <c:numRef>
              <c:f>Sheet1!$B$41:$CF$41</c:f>
              <c:numCache>
                <c:formatCode>0.0%</c:formatCode>
                <c:ptCount val="83"/>
                <c:pt idx="0">
                  <c:v>0.99987193105370609</c:v>
                </c:pt>
                <c:pt idx="1">
                  <c:v>0.99964592703083444</c:v>
                </c:pt>
                <c:pt idx="2">
                  <c:v>1.0001883366857263</c:v>
                </c:pt>
                <c:pt idx="3">
                  <c:v>1</c:v>
                </c:pt>
                <c:pt idx="4">
                  <c:v>0.99788309565243594</c:v>
                </c:pt>
                <c:pt idx="5">
                  <c:v>0.99759682389013193</c:v>
                </c:pt>
                <c:pt idx="6">
                  <c:v>0.99662500659178399</c:v>
                </c:pt>
                <c:pt idx="7">
                  <c:v>0.99575865783744288</c:v>
                </c:pt>
                <c:pt idx="8">
                  <c:v>0.99456836998365239</c:v>
                </c:pt>
                <c:pt idx="9">
                  <c:v>0.99274527086582143</c:v>
                </c:pt>
                <c:pt idx="10">
                  <c:v>0.99030442741880809</c:v>
                </c:pt>
                <c:pt idx="11">
                  <c:v>0.98808958799466629</c:v>
                </c:pt>
                <c:pt idx="12">
                  <c:v>0.98680136506429816</c:v>
                </c:pt>
                <c:pt idx="13">
                  <c:v>0.98573161268937248</c:v>
                </c:pt>
                <c:pt idx="14">
                  <c:v>0.98472966152130836</c:v>
                </c:pt>
                <c:pt idx="15">
                  <c:v>0.98458652564015636</c:v>
                </c:pt>
                <c:pt idx="16">
                  <c:v>0.98398384824583207</c:v>
                </c:pt>
                <c:pt idx="17">
                  <c:v>0.98392358050639972</c:v>
                </c:pt>
                <c:pt idx="18">
                  <c:v>0.98435298814985572</c:v>
                </c:pt>
                <c:pt idx="19">
                  <c:v>0.98371264341838616</c:v>
                </c:pt>
                <c:pt idx="20">
                  <c:v>0.98359964140695033</c:v>
                </c:pt>
                <c:pt idx="21">
                  <c:v>0.98314763336120714</c:v>
                </c:pt>
                <c:pt idx="22">
                  <c:v>0.98408931678983891</c:v>
                </c:pt>
                <c:pt idx="23">
                  <c:v>0.98416465146412935</c:v>
                </c:pt>
                <c:pt idx="24">
                  <c:v>0.98297436361033896</c:v>
                </c:pt>
                <c:pt idx="25">
                  <c:v>0.98368250954866998</c:v>
                </c:pt>
                <c:pt idx="26">
                  <c:v>0.98252988903202476</c:v>
                </c:pt>
                <c:pt idx="27">
                  <c:v>0.98094786087192354</c:v>
                </c:pt>
                <c:pt idx="28">
                  <c:v>0.98060885483761606</c:v>
                </c:pt>
                <c:pt idx="29">
                  <c:v>0.98052598669589652</c:v>
                </c:pt>
                <c:pt idx="30">
                  <c:v>0.98060132137018707</c:v>
                </c:pt>
                <c:pt idx="31">
                  <c:v>0.98077459112105525</c:v>
                </c:pt>
                <c:pt idx="32">
                  <c:v>0.98046571895646406</c:v>
                </c:pt>
                <c:pt idx="33">
                  <c:v>0.98123413263422754</c:v>
                </c:pt>
                <c:pt idx="34">
                  <c:v>0.98271069225032204</c:v>
                </c:pt>
                <c:pt idx="35">
                  <c:v>0.98283122772918696</c:v>
                </c:pt>
                <c:pt idx="36">
                  <c:v>0.98376537769038952</c:v>
                </c:pt>
                <c:pt idx="37">
                  <c:v>0.9849782659464672</c:v>
                </c:pt>
                <c:pt idx="38">
                  <c:v>0.98530973851334558</c:v>
                </c:pt>
                <c:pt idx="39">
                  <c:v>0.98781084969979127</c:v>
                </c:pt>
                <c:pt idx="40">
                  <c:v>0.98968668308962571</c:v>
                </c:pt>
                <c:pt idx="41">
                  <c:v>0.99199945759034514</c:v>
                </c:pt>
                <c:pt idx="42">
                  <c:v>0.99255693418009505</c:v>
                </c:pt>
                <c:pt idx="43">
                  <c:v>0.99279800513782479</c:v>
                </c:pt>
                <c:pt idx="44">
                  <c:v>0.99379242283845981</c:v>
                </c:pt>
                <c:pt idx="45">
                  <c:v>0.99501284456196659</c:v>
                </c:pt>
                <c:pt idx="46">
                  <c:v>0.99761942429241912</c:v>
                </c:pt>
                <c:pt idx="47">
                  <c:v>0.99810909967530759</c:v>
                </c:pt>
                <c:pt idx="48">
                  <c:v>0.99908091697365542</c:v>
                </c:pt>
                <c:pt idx="49">
                  <c:v>1.0000904016091487</c:v>
                </c:pt>
                <c:pt idx="50">
                  <c:v>1.0018909003246925</c:v>
                </c:pt>
                <c:pt idx="51">
                  <c:v>1.0029003849601856</c:v>
                </c:pt>
                <c:pt idx="52">
                  <c:v>1.005635033636932</c:v>
                </c:pt>
                <c:pt idx="53">
                  <c:v>1.0069533904370165</c:v>
                </c:pt>
                <c:pt idx="54">
                  <c:v>1.0087990899571346</c:v>
                </c:pt>
                <c:pt idx="55">
                  <c:v>1.0116090733081715</c:v>
                </c:pt>
                <c:pt idx="56">
                  <c:v>1.0130856329242661</c:v>
                </c:pt>
                <c:pt idx="57">
                  <c:v>1.0135903752420126</c:v>
                </c:pt>
                <c:pt idx="58">
                  <c:v>1.0142231865060531</c:v>
                </c:pt>
                <c:pt idx="59">
                  <c:v>1.0167619650296442</c:v>
                </c:pt>
                <c:pt idx="60">
                  <c:v>1.0179597863508638</c:v>
                </c:pt>
                <c:pt idx="61">
                  <c:v>1.0200465568287116</c:v>
                </c:pt>
                <c:pt idx="62">
                  <c:v>1.0224195990688634</c:v>
                </c:pt>
                <c:pt idx="63">
                  <c:v>1.0245289699489983</c:v>
                </c:pt>
                <c:pt idx="64">
                  <c:v>1.0259000610210862</c:v>
                </c:pt>
                <c:pt idx="65">
                  <c:v>1.0260733307719545</c:v>
                </c:pt>
                <c:pt idx="66">
                  <c:v>1.0266534077639915</c:v>
                </c:pt>
                <c:pt idx="67">
                  <c:v>1.0282128355218056</c:v>
                </c:pt>
                <c:pt idx="68">
                  <c:v>1.0295989935287515</c:v>
                </c:pt>
                <c:pt idx="69">
                  <c:v>1.0307817479151129</c:v>
                </c:pt>
                <c:pt idx="70">
                  <c:v>1.0307968148499711</c:v>
                </c:pt>
                <c:pt idx="71">
                  <c:v>1.0323788430100722</c:v>
                </c:pt>
                <c:pt idx="72">
                  <c:v>1.0336670659404403</c:v>
                </c:pt>
                <c:pt idx="73">
                  <c:v>1.0354600311885551</c:v>
                </c:pt>
                <c:pt idx="74">
                  <c:v>1.0361229763223119</c:v>
                </c:pt>
                <c:pt idx="75">
                  <c:v>1.0375392681989739</c:v>
                </c:pt>
                <c:pt idx="76">
                  <c:v>1.0381268786584401</c:v>
                </c:pt>
                <c:pt idx="77">
                  <c:v>1.0392116979682238</c:v>
                </c:pt>
                <c:pt idx="78">
                  <c:v>1.0397465741556866</c:v>
                </c:pt>
                <c:pt idx="79">
                  <c:v>1.0394979697305278</c:v>
                </c:pt>
                <c:pt idx="80">
                  <c:v>1.0393774342516631</c:v>
                </c:pt>
                <c:pt idx="81">
                  <c:v>1.0400177789831326</c:v>
                </c:pt>
                <c:pt idx="82">
                  <c:v>1.040635523312315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D-7A3B-4844-9B8C-9C9C1249386C}"/>
            </c:ext>
          </c:extLst>
        </c:ser>
        <c:ser>
          <c:idx val="3"/>
          <c:order val="3"/>
          <c:tx>
            <c:strRef>
              <c:f>Sheet1!$A$45</c:f>
              <c:strCache>
                <c:ptCount val="1"/>
                <c:pt idx="0">
                  <c:v>2007 recession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E-7A3B-4844-9B8C-9C9C1249386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F-7A3B-4844-9B8C-9C9C1249386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0-7A3B-4844-9B8C-9C9C1249386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1-7A3B-4844-9B8C-9C9C1249386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2-7A3B-4844-9B8C-9C9C1249386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3-7A3B-4844-9B8C-9C9C1249386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4-7A3B-4844-9B8C-9C9C1249386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5-7A3B-4844-9B8C-9C9C1249386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6-7A3B-4844-9B8C-9C9C1249386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7-7A3B-4844-9B8C-9C9C1249386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8-7A3B-4844-9B8C-9C9C1249386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9-7A3B-4844-9B8C-9C9C1249386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A-7A3B-4844-9B8C-9C9C1249386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B-7A3B-4844-9B8C-9C9C1249386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C-7A3B-4844-9B8C-9C9C1249386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D-7A3B-4844-9B8C-9C9C1249386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E-7A3B-4844-9B8C-9C9C1249386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F-7A3B-4844-9B8C-9C9C1249386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0-7A3B-4844-9B8C-9C9C1249386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1-7A3B-4844-9B8C-9C9C1249386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2-7A3B-4844-9B8C-9C9C1249386C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3-7A3B-4844-9B8C-9C9C1249386C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4-7A3B-4844-9B8C-9C9C1249386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5-7A3B-4844-9B8C-9C9C1249386C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6-7A3B-4844-9B8C-9C9C1249386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7-7A3B-4844-9B8C-9C9C1249386C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8-7A3B-4844-9B8C-9C9C1249386C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9-7A3B-4844-9B8C-9C9C1249386C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A-7A3B-4844-9B8C-9C9C1249386C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B-7A3B-4844-9B8C-9C9C1249386C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C-7A3B-4844-9B8C-9C9C1249386C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D-7A3B-4844-9B8C-9C9C1249386C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E-7A3B-4844-9B8C-9C9C1249386C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F-7A3B-4844-9B8C-9C9C1249386C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0-7A3B-4844-9B8C-9C9C1249386C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1-7A3B-4844-9B8C-9C9C1249386C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2-7A3B-4844-9B8C-9C9C1249386C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3-7A3B-4844-9B8C-9C9C1249386C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4-7A3B-4844-9B8C-9C9C1249386C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5-7A3B-4844-9B8C-9C9C1249386C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6-7A3B-4844-9B8C-9C9C1249386C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7-7A3B-4844-9B8C-9C9C1249386C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8-7A3B-4844-9B8C-9C9C1249386C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9-7A3B-4844-9B8C-9C9C1249386C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A-7A3B-4844-9B8C-9C9C1249386C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B-7A3B-4844-9B8C-9C9C1249386C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C-7A3B-4844-9B8C-9C9C1249386C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D-7A3B-4844-9B8C-9C9C1249386C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E-7A3B-4844-9B8C-9C9C1249386C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F-7A3B-4844-9B8C-9C9C1249386C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0-7A3B-4844-9B8C-9C9C1249386C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1-7A3B-4844-9B8C-9C9C1249386C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2-7A3B-4844-9B8C-9C9C1249386C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3-7A3B-4844-9B8C-9C9C1249386C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4-7A3B-4844-9B8C-9C9C1249386C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5-7A3B-4844-9B8C-9C9C1249386C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7A3B-4844-9B8C-9C9C1249386C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7A3B-4844-9B8C-9C9C1249386C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8-7A3B-4844-9B8C-9C9C1249386C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9-7A3B-4844-9B8C-9C9C1249386C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A-7A3B-4844-9B8C-9C9C1249386C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B-7A3B-4844-9B8C-9C9C1249386C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C-7A3B-4844-9B8C-9C9C1249386C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D-7A3B-4844-9B8C-9C9C1249386C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E-7A3B-4844-9B8C-9C9C1249386C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F-7A3B-4844-9B8C-9C9C1249386C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0-7A3B-4844-9B8C-9C9C1249386C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1-7A3B-4844-9B8C-9C9C1249386C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2-7A3B-4844-9B8C-9C9C1249386C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3-7A3B-4844-9B8C-9C9C1249386C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4-7A3B-4844-9B8C-9C9C1249386C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5-7A3B-4844-9B8C-9C9C1249386C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6-7A3B-4844-9B8C-9C9C1249386C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7-7A3B-4844-9B8C-9C9C1249386C}"/>
                </c:ext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8-7A3B-4844-9B8C-9C9C1249386C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9-7A3B-4844-9B8C-9C9C1249386C}"/>
                </c:ext>
              </c:extLst>
            </c:dLbl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A-7A3B-4844-9B8C-9C9C1249386C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B-7A3B-4844-9B8C-9C9C1249386C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C-7A3B-4844-9B8C-9C9C1249386C}"/>
                </c:ext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D-7A3B-4844-9B8C-9C9C1249386C}"/>
                </c:ext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E-7A3B-4844-9B8C-9C9C1249386C}"/>
                </c:ext>
              </c:extLst>
            </c:dLbl>
            <c:dLbl>
              <c:idx val="81"/>
              <c:layout>
                <c:manualLayout>
                  <c:x val="0"/>
                  <c:y val="-4.84236358422002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F-7A3B-4844-9B8C-9C9C1249386C}"/>
                </c:ext>
              </c:extLst>
            </c:dLbl>
            <c:dLbl>
              <c:idx val="8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0-7A3B-4844-9B8C-9C9C124938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Sheet1!$B$31:$CF$31</c:f>
              <c:numCache>
                <c:formatCode>General</c:formatCode>
                <c:ptCount val="83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27</c:v>
                </c:pt>
                <c:pt idx="31">
                  <c:v>28</c:v>
                </c:pt>
                <c:pt idx="32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  <c:pt idx="36">
                  <c:v>33</c:v>
                </c:pt>
                <c:pt idx="37">
                  <c:v>34</c:v>
                </c:pt>
                <c:pt idx="38">
                  <c:v>35</c:v>
                </c:pt>
                <c:pt idx="39">
                  <c:v>36</c:v>
                </c:pt>
                <c:pt idx="40">
                  <c:v>37</c:v>
                </c:pt>
                <c:pt idx="41">
                  <c:v>38</c:v>
                </c:pt>
                <c:pt idx="42">
                  <c:v>39</c:v>
                </c:pt>
                <c:pt idx="43">
                  <c:v>40</c:v>
                </c:pt>
                <c:pt idx="44">
                  <c:v>41</c:v>
                </c:pt>
                <c:pt idx="45">
                  <c:v>42</c:v>
                </c:pt>
                <c:pt idx="46">
                  <c:v>43</c:v>
                </c:pt>
                <c:pt idx="47">
                  <c:v>44</c:v>
                </c:pt>
                <c:pt idx="48">
                  <c:v>45</c:v>
                </c:pt>
                <c:pt idx="49">
                  <c:v>46</c:v>
                </c:pt>
                <c:pt idx="50">
                  <c:v>47</c:v>
                </c:pt>
                <c:pt idx="51">
                  <c:v>48</c:v>
                </c:pt>
                <c:pt idx="52">
                  <c:v>49</c:v>
                </c:pt>
                <c:pt idx="53">
                  <c:v>50</c:v>
                </c:pt>
                <c:pt idx="54">
                  <c:v>51</c:v>
                </c:pt>
                <c:pt idx="55">
                  <c:v>52</c:v>
                </c:pt>
                <c:pt idx="56">
                  <c:v>53</c:v>
                </c:pt>
                <c:pt idx="57">
                  <c:v>54</c:v>
                </c:pt>
                <c:pt idx="58">
                  <c:v>55</c:v>
                </c:pt>
                <c:pt idx="59">
                  <c:v>56</c:v>
                </c:pt>
                <c:pt idx="60">
                  <c:v>57</c:v>
                </c:pt>
                <c:pt idx="61">
                  <c:v>58</c:v>
                </c:pt>
                <c:pt idx="62">
                  <c:v>59</c:v>
                </c:pt>
                <c:pt idx="63">
                  <c:v>60</c:v>
                </c:pt>
                <c:pt idx="64">
                  <c:v>61</c:v>
                </c:pt>
                <c:pt idx="65">
                  <c:v>62</c:v>
                </c:pt>
                <c:pt idx="66">
                  <c:v>63</c:v>
                </c:pt>
                <c:pt idx="67">
                  <c:v>64</c:v>
                </c:pt>
                <c:pt idx="68">
                  <c:v>65</c:v>
                </c:pt>
                <c:pt idx="69">
                  <c:v>66</c:v>
                </c:pt>
                <c:pt idx="70">
                  <c:v>67</c:v>
                </c:pt>
                <c:pt idx="71">
                  <c:v>68</c:v>
                </c:pt>
                <c:pt idx="72">
                  <c:v>69</c:v>
                </c:pt>
                <c:pt idx="73">
                  <c:v>70</c:v>
                </c:pt>
                <c:pt idx="74">
                  <c:v>71</c:v>
                </c:pt>
                <c:pt idx="75">
                  <c:v>72</c:v>
                </c:pt>
                <c:pt idx="76">
                  <c:v>73</c:v>
                </c:pt>
                <c:pt idx="77">
                  <c:v>74</c:v>
                </c:pt>
                <c:pt idx="78">
                  <c:v>75</c:v>
                </c:pt>
                <c:pt idx="79">
                  <c:v>76</c:v>
                </c:pt>
                <c:pt idx="80">
                  <c:v>77</c:v>
                </c:pt>
                <c:pt idx="81">
                  <c:v>78</c:v>
                </c:pt>
                <c:pt idx="82">
                  <c:v>79</c:v>
                </c:pt>
              </c:numCache>
            </c:numRef>
          </c:cat>
          <c:val>
            <c:numRef>
              <c:f>Sheet1!$B$45:$CF$45</c:f>
              <c:numCache>
                <c:formatCode>0.0%</c:formatCode>
                <c:ptCount val="83"/>
                <c:pt idx="0">
                  <c:v>0.99785327069027829</c:v>
                </c:pt>
                <c:pt idx="1">
                  <c:v>0.99844597036501626</c:v>
                </c:pt>
                <c:pt idx="2">
                  <c:v>0.99929887965305386</c:v>
                </c:pt>
                <c:pt idx="3">
                  <c:v>1</c:v>
                </c:pt>
                <c:pt idx="4">
                  <c:v>1.0001084206722082</c:v>
                </c:pt>
                <c:pt idx="5">
                  <c:v>0.99948680881821472</c:v>
                </c:pt>
                <c:pt idx="6">
                  <c:v>0.99890856523310445</c:v>
                </c:pt>
                <c:pt idx="7">
                  <c:v>0.99736176364293461</c:v>
                </c:pt>
                <c:pt idx="8">
                  <c:v>0.9960462594868088</c:v>
                </c:pt>
                <c:pt idx="9">
                  <c:v>0.99480303577882179</c:v>
                </c:pt>
                <c:pt idx="10">
                  <c:v>0.99328514636790743</c:v>
                </c:pt>
                <c:pt idx="11">
                  <c:v>0.99141308276111317</c:v>
                </c:pt>
                <c:pt idx="12">
                  <c:v>0.98814600650524032</c:v>
                </c:pt>
                <c:pt idx="13">
                  <c:v>0.9847199132634622</c:v>
                </c:pt>
                <c:pt idx="14">
                  <c:v>0.97919045898084567</c:v>
                </c:pt>
                <c:pt idx="15">
                  <c:v>0.97415251174557282</c:v>
                </c:pt>
                <c:pt idx="16">
                  <c:v>0.96838453198409835</c:v>
                </c:pt>
                <c:pt idx="17">
                  <c:v>0.9633176725695699</c:v>
                </c:pt>
                <c:pt idx="18">
                  <c:v>0.95734730755330688</c:v>
                </c:pt>
                <c:pt idx="19">
                  <c:v>0.95240332490061441</c:v>
                </c:pt>
                <c:pt idx="20">
                  <c:v>0.94984459703650159</c:v>
                </c:pt>
                <c:pt idx="21">
                  <c:v>0.94646910010842067</c:v>
                </c:pt>
                <c:pt idx="22">
                  <c:v>0.94410552945428261</c:v>
                </c:pt>
                <c:pt idx="23">
                  <c:v>0.94254427177448497</c:v>
                </c:pt>
                <c:pt idx="24">
                  <c:v>0.94090350560173475</c:v>
                </c:pt>
                <c:pt idx="25">
                  <c:v>0.93947235272858687</c:v>
                </c:pt>
                <c:pt idx="26">
                  <c:v>0.93942898445970369</c:v>
                </c:pt>
                <c:pt idx="27">
                  <c:v>0.93738344777737626</c:v>
                </c:pt>
                <c:pt idx="28">
                  <c:v>0.93751355258402602</c:v>
                </c:pt>
                <c:pt idx="29">
                  <c:v>0.9371521503433321</c:v>
                </c:pt>
                <c:pt idx="30">
                  <c:v>0.93827972533429704</c:v>
                </c:pt>
                <c:pt idx="31">
                  <c:v>0.94009396458258043</c:v>
                </c:pt>
                <c:pt idx="32">
                  <c:v>0.94382363570654138</c:v>
                </c:pt>
                <c:pt idx="33">
                  <c:v>0.94294181423924828</c:v>
                </c:pt>
                <c:pt idx="34">
                  <c:v>0.94250090350560178</c:v>
                </c:pt>
                <c:pt idx="35">
                  <c:v>0.94219732562341885</c:v>
                </c:pt>
                <c:pt idx="36">
                  <c:v>0.94178532706902784</c:v>
                </c:pt>
                <c:pt idx="37">
                  <c:v>0.94352728586917234</c:v>
                </c:pt>
                <c:pt idx="38">
                  <c:v>0.94451752800867361</c:v>
                </c:pt>
                <c:pt idx="39">
                  <c:v>0.945030719190459</c:v>
                </c:pt>
                <c:pt idx="40">
                  <c:v>0.94553668232743038</c:v>
                </c:pt>
                <c:pt idx="41">
                  <c:v>0.9467509938561619</c:v>
                </c:pt>
                <c:pt idx="42">
                  <c:v>0.94828333935670406</c:v>
                </c:pt>
                <c:pt idx="43">
                  <c:v>0.95061076978677272</c:v>
                </c:pt>
                <c:pt idx="44">
                  <c:v>0.95134803035778825</c:v>
                </c:pt>
                <c:pt idx="45">
                  <c:v>0.95291651608239969</c:v>
                </c:pt>
                <c:pt idx="46">
                  <c:v>0.95368268883267071</c:v>
                </c:pt>
                <c:pt idx="47">
                  <c:v>0.95456451029996381</c:v>
                </c:pt>
                <c:pt idx="48">
                  <c:v>0.95616190820383085</c:v>
                </c:pt>
                <c:pt idx="49">
                  <c:v>0.95748464040477055</c:v>
                </c:pt>
                <c:pt idx="50">
                  <c:v>0.95867003975424647</c:v>
                </c:pt>
                <c:pt idx="51">
                  <c:v>0.96008673653776655</c:v>
                </c:pt>
                <c:pt idx="52">
                  <c:v>0.96268883267076255</c:v>
                </c:pt>
                <c:pt idx="53">
                  <c:v>0.96432237079869898</c:v>
                </c:pt>
                <c:pt idx="54">
                  <c:v>0.96607878568847128</c:v>
                </c:pt>
                <c:pt idx="55">
                  <c:v>0.96677267799060351</c:v>
                </c:pt>
                <c:pt idx="56">
                  <c:v>0.96756776292013014</c:v>
                </c:pt>
                <c:pt idx="57">
                  <c:v>0.96820383086375139</c:v>
                </c:pt>
                <c:pt idx="58">
                  <c:v>0.96936031803397182</c:v>
                </c:pt>
                <c:pt idx="59">
                  <c:v>0.97044452475605347</c:v>
                </c:pt>
                <c:pt idx="60">
                  <c:v>0.97160823997108781</c:v>
                </c:pt>
                <c:pt idx="61">
                  <c:v>0.97323455005421033</c:v>
                </c:pt>
                <c:pt idx="62">
                  <c:v>0.97470184315142749</c:v>
                </c:pt>
                <c:pt idx="63">
                  <c:v>0.97624864474159745</c:v>
                </c:pt>
                <c:pt idx="64">
                  <c:v>0.97767256956993132</c:v>
                </c:pt>
                <c:pt idx="65">
                  <c:v>0.97969642211781716</c:v>
                </c:pt>
                <c:pt idx="66">
                  <c:v>0.98071557643657392</c:v>
                </c:pt>
                <c:pt idx="67">
                  <c:v>0.98218286953379108</c:v>
                </c:pt>
                <c:pt idx="68">
                  <c:v>0.98362125045175275</c:v>
                </c:pt>
                <c:pt idx="69">
                  <c:v>0.98507408745934222</c:v>
                </c:pt>
                <c:pt idx="70">
                  <c:v>0.98615106613661008</c:v>
                </c:pt>
                <c:pt idx="71">
                  <c:v>0.98761113118901334</c:v>
                </c:pt>
                <c:pt idx="72">
                  <c:v>0.98879653053848937</c:v>
                </c:pt>
                <c:pt idx="73">
                  <c:v>0.99050957715937837</c:v>
                </c:pt>
                <c:pt idx="74">
                  <c:v>0.99249006143838092</c:v>
                </c:pt>
                <c:pt idx="75">
                  <c:v>0.99309721720274668</c:v>
                </c:pt>
                <c:pt idx="76">
                  <c:v>0.99413805565594504</c:v>
                </c:pt>
                <c:pt idx="77">
                  <c:v>0.99574268160462598</c:v>
                </c:pt>
                <c:pt idx="78">
                  <c:v>0.99720997470184314</c:v>
                </c:pt>
                <c:pt idx="79">
                  <c:v>0.99940730032526204</c:v>
                </c:pt>
                <c:pt idx="80">
                  <c:v>1.0010625225876399</c:v>
                </c:pt>
                <c:pt idx="81">
                  <c:v>1.0032164799421757</c:v>
                </c:pt>
                <c:pt idx="82">
                  <c:v>1.0047271413082761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F1-7A3B-4844-9B8C-9C9C12493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639168"/>
        <c:axId val="171168128"/>
      </c:lineChart>
      <c:catAx>
        <c:axId val="153639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Months since official</a:t>
                </a:r>
                <a:r>
                  <a:rPr lang="en-US" sz="2000" baseline="0" dirty="0"/>
                  <a:t> beginning of recession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29773081473624086"/>
              <c:y val="0.931958339232492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71168128"/>
        <c:crosses val="autoZero"/>
        <c:auto val="1"/>
        <c:lblAlgn val="ctr"/>
        <c:lblOffset val="100"/>
        <c:tickLblSkip val="3"/>
        <c:noMultiLvlLbl val="0"/>
      </c:catAx>
      <c:valAx>
        <c:axId val="171168128"/>
        <c:scaling>
          <c:orientation val="minMax"/>
          <c:max val="1.0069999999999999"/>
          <c:min val="0.9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%</a:t>
                </a:r>
                <a:r>
                  <a:rPr lang="en-US" sz="1800" baseline="0"/>
                  <a:t> of employment at official beginning of recession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7.4134878217942983E-3"/>
              <c:y val="0.12781012331964728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363916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0.38889</cdr:x>
      <cdr:y>0</cdr:y>
    </cdr:from>
    <cdr:to>
      <cdr:x>0.69716</cdr:x>
      <cdr:y>0.08163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74283" y="0"/>
          <a:ext cx="1327211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ysClr val="windowText" lastClr="000000"/>
              </a:solidFill>
            </a:rPr>
            <a:t>1979-2012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0.59167</cdr:x>
      <cdr:y>0.08642</cdr:y>
    </cdr:from>
    <cdr:to>
      <cdr:x>0.61667</cdr:x>
      <cdr:y>0.1358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5410200" y="533400"/>
          <a:ext cx="2286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0.20833</cdr:x>
      <cdr:y>0.11111</cdr:y>
    </cdr:from>
    <cdr:to>
      <cdr:x>0.23333</cdr:x>
      <cdr:y>0.16049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1905000" y="685800"/>
          <a:ext cx="2286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0.19167</cdr:x>
      <cdr:y>0.09877</cdr:y>
    </cdr:from>
    <cdr:to>
      <cdr:x>0.23333</cdr:x>
      <cdr:y>0.18519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752600" y="609600"/>
          <a:ext cx="381000" cy="533400"/>
        </a:xfrm>
        <a:prstGeom xmlns:a="http://schemas.openxmlformats.org/drawingml/2006/main" prst="rect">
          <a:avLst/>
        </a:prstGeom>
        <a:solidFill xmlns:a="http://schemas.openxmlformats.org/drawingml/2006/main">
          <a:srgbClr val="0066FF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27000"/>
          <a:bevelB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0.63333</cdr:x>
      <cdr:y>0.09877</cdr:y>
    </cdr:from>
    <cdr:to>
      <cdr:x>0.65833</cdr:x>
      <cdr:y>0.14815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5791200" y="609600"/>
          <a:ext cx="2286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0.61667</cdr:x>
      <cdr:y>0.09877</cdr:y>
    </cdr:from>
    <cdr:to>
      <cdr:x>0.65833</cdr:x>
      <cdr:y>0.18519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638800" y="609600"/>
          <a:ext cx="381000" cy="533400"/>
        </a:xfrm>
        <a:prstGeom xmlns:a="http://schemas.openxmlformats.org/drawingml/2006/main" prst="rect">
          <a:avLst/>
        </a:prstGeom>
        <a:solidFill xmlns:a="http://schemas.openxmlformats.org/drawingml/2006/main">
          <a:srgbClr val="CC00FF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270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0.14167</cdr:x>
      <cdr:y>0.91369</cdr:y>
    </cdr:from>
    <cdr:to>
      <cdr:x>1</cdr:x>
      <cdr:y>0.99685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295400" y="5860329"/>
          <a:ext cx="7848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/>
            <a:t>Periods of Economic Expansion</a:t>
          </a:r>
          <a:endParaRPr lang="en-US" sz="2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0.01521</cdr:y>
    </cdr:from>
    <cdr:to>
      <cdr:x>1</cdr:x>
      <cdr:y>0.06968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04776"/>
          <a:ext cx="9191625" cy="375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baseline="0" dirty="0" smtClean="0"/>
            <a:t>U.S</a:t>
          </a:r>
          <a:r>
            <a:rPr lang="en-US" sz="2000" b="1" baseline="0" dirty="0"/>
            <a:t>. recession employment losses. Indexed job loss for four recessions, 1981-2007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0.13264</cdr:x>
      <cdr:y>0.90921</cdr:y>
    </cdr:from>
    <cdr:to>
      <cdr:x>0.98873</cdr:x>
      <cdr:y>0.99222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19199" y="6261343"/>
          <a:ext cx="7868835" cy="571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0.46425</cdr:x>
      <cdr:y>0.14799</cdr:y>
    </cdr:from>
    <cdr:to>
      <cdr:x>0.64716</cdr:x>
      <cdr:y>0.19749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4267200" y="1019176"/>
          <a:ext cx="1681256" cy="340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0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/>
            <a:t>1990 </a:t>
          </a:r>
          <a:r>
            <a:rPr lang="en-US" sz="1800" b="1" dirty="0" smtClean="0"/>
            <a:t>recession</a:t>
          </a:r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4448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4448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0404D06-3948-42B2-BEA3-53271017055D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5738"/>
            <a:ext cx="4029075" cy="344487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535738"/>
            <a:ext cx="4029075" cy="344487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08780B6-4142-404A-BC3D-06C7645A4F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927350" y="515938"/>
            <a:ext cx="34417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268663"/>
            <a:ext cx="74358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5738"/>
            <a:ext cx="40290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535738"/>
            <a:ext cx="40290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ED1F061-F4E3-4560-9BD6-773DE8DF6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25E30F-76CD-4026-87BA-97CC2222E9A4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9F2D8D-FB9A-438C-A4E7-320B4ED68BAD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861E6D-4F7A-47A0-93EF-6F04FD9D632A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6A88C0-8363-48F8-BD8F-43A51C655303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3E02C4-C31A-483E-9B9C-845760E5A6F1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E41A99-65DA-4951-A146-CC5A33CE2F6D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D88264-70A3-4CF0-811C-E1EC8C8C959F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D1B3D7-1676-4C40-B65E-EA9AB061EB61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CDEC00-A2BA-4ED2-83E3-C8AE3BDBDAE7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DD6C8A-96DD-445A-ACC4-66FAC3C814D2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B1D60B-67B7-4745-A720-E165A63717EF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DC6103-2FDF-460F-ADAD-CB34B54D7382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E51BDB-1111-4A92-8BF2-44F4BD98AAA8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B4F9C4-5891-4544-8DDA-0EB437D8315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1378B7-A38B-48E4-8D2E-7CB892DC639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DD915E-821E-4EE3-839C-D55CA631A37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17C3DE-F856-4F7E-8841-2B1C866E8B1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BA2D6D-F97A-4BB2-AB3E-D18D233888F8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9021F8-C016-4C55-906C-93E1BEC7432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9C2528-7187-4808-8216-12D85CF1F6F3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236FC9-5A93-4919-84D2-DDA3EAFA047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7DBA0C-9657-44E7-A26E-FB1962766830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AF5449-6CAE-4FDD-963C-84C5C4CC4C60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065AFB-7B59-420B-922C-8E61CDD730E1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C673C6-6E36-453D-9FD2-0E6F380F1FE3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28A3A9-B92D-49AA-A4C9-B0A7D65F92AB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5ED04-B89B-49BF-B77F-D0F6FD2FF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58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1D9EB-54BA-446D-8E74-8EE6E7B4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78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89223-0989-4232-BFB4-A0729403B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90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CBE00-90AE-4EA6-9548-F606ADC3F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117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1A04C-5E92-4852-A8DD-0513EDB06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8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78B2-88D4-4397-90D8-AD30325F1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61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D56D9-595A-45D1-A84C-BFB7D3DD2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195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8A9A7-C971-48AF-A7FD-F8C0FC8E82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223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FA668-A3B4-45B0-9FF0-44D41DBC5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571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68E0B-F75A-4918-8192-58E9F4176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684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C98B4-F572-4ABB-BC49-179BCAEF0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54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56DDA-E423-45E6-AC55-15892E29F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210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54C3C-095D-4E0C-BF14-9DBDF116B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04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C4D1-F797-49FE-B357-2DD0274721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411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535D9-9D70-4060-91C4-10588B0B9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060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ECC45-DD28-4EB1-87A8-3585FD5CC68E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58EC-6440-492E-A501-7CF3FCB3B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1544-4522-49CB-B11F-BCD86E5F2AA5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CDD6D-586A-4C2C-B078-12D183939E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629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1C40A-3D53-41FE-AE84-755F494407E1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02147-6A15-46AC-BAEE-40B1B60BFB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616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F41B-8CBB-439D-8EC4-D33AB884044D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8675A-4CFC-4244-854C-F10C0175A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469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520B8-310E-460F-AE9E-30AC0EFF0166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F14CF-D59E-4B12-9760-61E50BC15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510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88AA0-CE78-4188-91C8-7530489227B3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3C7DD-BB21-4201-B7AD-37B0BEA041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124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AF1AE-61F4-4F2A-9CD9-A4DBC6E877A7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68444-750F-4E33-9792-F345E000BE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85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970D-0C4D-4D93-BD67-94401FDB9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81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3CB4F-3C6B-4BA8-9209-62BFA3413D0D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779A3-9049-42CC-BF36-5D295BDE1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935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C5709-A814-49F4-B254-D3C351C0D0DF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1D1F5-D0B4-4E81-88DF-180890F28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426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926C-2655-4845-AEB8-F3196A243BA9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975BD-57B4-44AC-912E-98086BB31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615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6984-42FA-4142-8B9D-AF2E1304AA83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F3C8-7C5C-4559-882A-EF14FF4BE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762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36774-9375-45C8-A668-2210A2EC66C8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99F6-924F-4F39-B382-7DE006127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365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F5407-D68F-4DC3-949F-5690CE66C009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DE35F-CC66-4822-9436-9B7111D2B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948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F5B43-DB01-4164-A3E0-45A2BFA97B0D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AAAF-E4E0-47FD-9D0F-92AA44BE9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27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F16DE-7DFF-4672-BA25-A6936C994018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E5F46-92E7-4AE3-A2D7-83A947FF64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57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EDBBE-A9F2-4400-AC85-5F91497B44B2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1EDE-3A64-4EF6-BC40-F1874BC13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118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DB790-D0CB-45A2-AE40-71BEB5A05A00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9F20-D390-4565-BE00-761DA4A2A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91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858A-6D8F-42C8-A6A7-435FB970D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101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3A59-9C3D-430B-AEF1-AAC9AA61F986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F3D3-83ED-427A-AE20-B4F0A4517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884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8D2CE-1BE5-404E-8403-A58FE055E858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D8558-218F-4534-BDD8-F1D72D81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914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18BBD-3501-4EB5-8732-6A688B3E68B0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E4415-BC43-41F2-80DE-EF92B03FE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104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FA8A-8A90-40DB-AC24-0F9C028B4B93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06465-26B6-41A8-8864-88BA8CA67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360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6174-BB04-4200-940F-6F664A9D4DA5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4CE3-F536-430C-82CD-BF603C440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51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3BD71-A96F-44A3-8D4B-3D4AD6FF23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27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84B4E-9692-4CB4-816A-6B1BC2DDB6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25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32A37-B61C-414D-9540-2D2DFE712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97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1E1D1-9812-40F3-9104-CDC4783E0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56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2DE51-548E-4C55-8E41-BF91B5FF7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81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C190D1E-CDA2-496D-A1EC-D5211AD801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4B974E8-50A4-41FF-BED1-6E325FB68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F8A93B-13A4-4FF7-8C0A-1C4F3BED5C8D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2E58C7D-8930-4761-8C00-BDB4F66E1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FDE57E-2615-4AD1-A5D0-F1EAB5462E67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93E5F7-1B9E-49BA-B073-124A45EB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7848600" cy="39087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lIns="182880" tIns="731520" rIns="182880" bIns="73152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Lecture 11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Tuesday, February 21, 2017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High Road Capitalism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Chart 8"/>
          <p:cNvGraphicFramePr>
            <a:graphicFrameLocks/>
          </p:cNvGraphicFramePr>
          <p:nvPr/>
        </p:nvGraphicFramePr>
        <p:xfrm>
          <a:off x="25400" y="33338"/>
          <a:ext cx="9245600" cy="688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r:id="rId3" imgW="9248434" imgH="6895174" progId="Excel.Chart.8">
                  <p:embed/>
                </p:oleObj>
              </mc:Choice>
              <mc:Fallback>
                <p:oleObj r:id="rId3" imgW="9248434" imgH="6895174" progId="Excel.Chart.8">
                  <p:embed/>
                  <p:pic>
                    <p:nvPicPr>
                      <p:cNvPr id="0" name="Chart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33338"/>
                        <a:ext cx="9245600" cy="688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5181600" y="838200"/>
            <a:ext cx="3733800" cy="3581400"/>
            <a:chOff x="5314507" y="1600199"/>
            <a:chExt cx="3505199" cy="2971803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3828606" y="3086101"/>
              <a:ext cx="2971803" cy="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38" name="Group 1"/>
            <p:cNvGrpSpPr>
              <a:grpSpLocks/>
            </p:cNvGrpSpPr>
            <p:nvPr/>
          </p:nvGrpSpPr>
          <p:grpSpPr bwMode="auto">
            <a:xfrm>
              <a:off x="5314508" y="1600199"/>
              <a:ext cx="3505198" cy="2971803"/>
              <a:chOff x="5029201" y="2666999"/>
              <a:chExt cx="3505198" cy="297180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029200" y="2666999"/>
                <a:ext cx="3505199" cy="2971803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8440" name="TextBox 6"/>
              <p:cNvSpPr txBox="1">
                <a:spLocks noChangeArrowheads="1"/>
              </p:cNvSpPr>
              <p:nvPr/>
            </p:nvSpPr>
            <p:spPr bwMode="auto">
              <a:xfrm>
                <a:off x="6039293" y="4876800"/>
                <a:ext cx="22860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00"/>
                    </a:solidFill>
                  </a:rPr>
                  <a:t>Era of trade deficits</a:t>
                </a:r>
              </a:p>
            </p:txBody>
          </p:sp>
        </p:grpSp>
      </p:grp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0" y="762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U.S. Exports, Imports and trade balance: 1947-2012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8001000" cy="5232400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274320" tIns="457200" rIns="274320" bIns="457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What should be done?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1">
                <a:latin typeface="Times New Roman" panose="02020603050405020304" pitchFamily="18" charset="0"/>
              </a:rPr>
              <a:t>“Close off the low road, pave the high road, and help firms and workers move from the first to the second.”  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Joel Rogers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5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37" name="Group 49"/>
          <p:cNvGraphicFramePr>
            <a:graphicFrameLocks noGrp="1"/>
          </p:cNvGraphicFramePr>
          <p:nvPr/>
        </p:nvGraphicFramePr>
        <p:xfrm>
          <a:off x="304800" y="838200"/>
          <a:ext cx="8534400" cy="5703888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5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“Low Road”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“High Road”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Basis of firm competition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Nature of product market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jobs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skills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training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3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Training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Job autonomy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4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hierarchy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wages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1143000" y="1524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High Road versus Low Road Capitalism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5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37" name="Group 49"/>
          <p:cNvGraphicFramePr>
            <a:graphicFrameLocks noGrp="1"/>
          </p:cNvGraphicFramePr>
          <p:nvPr/>
        </p:nvGraphicFramePr>
        <p:xfrm>
          <a:off x="304800" y="838200"/>
          <a:ext cx="8534400" cy="5703888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5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“Low Road”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“High Road”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Basis of firm competition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primarily price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primarily quality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Nature of product market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jobs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skills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training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3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Training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Job autonomy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4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hierarchy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wages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1143000" y="1524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High Road versus Low Road Capitalism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5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85" name="Group 49"/>
          <p:cNvGraphicFramePr>
            <a:graphicFrameLocks noGrp="1"/>
          </p:cNvGraphicFramePr>
          <p:nvPr/>
        </p:nvGraphicFramePr>
        <p:xfrm>
          <a:off x="304800" y="838200"/>
          <a:ext cx="8534400" cy="5703888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5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“Low Road”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“High Road”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Basis of firm competition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primarily price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primarily quality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Nature of product market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 goods, homogeneous products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specialized/customized goods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jobs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skills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training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3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Training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Job autonomy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4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hierarchy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wages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1143000" y="1524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High Road versus Low Road Capitalism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5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33" name="Group 49"/>
          <p:cNvGraphicFramePr>
            <a:graphicFrameLocks noGrp="1"/>
          </p:cNvGraphicFramePr>
          <p:nvPr/>
        </p:nvGraphicFramePr>
        <p:xfrm>
          <a:off x="304800" y="838200"/>
          <a:ext cx="8534400" cy="5703888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5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“Low Road”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“High Road”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Basis of firm competition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primarily price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primarily quality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Nature of product market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 goods, homogeneous products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specialized/customized goods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jobs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specialized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multi-task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skills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training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3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Training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Job autonomy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4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hierarchy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wages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384" name="Text Box 48"/>
          <p:cNvSpPr txBox="1">
            <a:spLocks noChangeArrowheads="1"/>
          </p:cNvSpPr>
          <p:nvPr/>
        </p:nvSpPr>
        <p:spPr bwMode="auto">
          <a:xfrm>
            <a:off x="1143000" y="1524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High Road versus Low Road Capitalism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5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81" name="Group 49"/>
          <p:cNvGraphicFramePr>
            <a:graphicFrameLocks noGrp="1"/>
          </p:cNvGraphicFramePr>
          <p:nvPr/>
        </p:nvGraphicFramePr>
        <p:xfrm>
          <a:off x="304800" y="838200"/>
          <a:ext cx="8534400" cy="5703888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5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“Low Road”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“High Road”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Basis of firm competition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primarily price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primarily quality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Nature of product market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 goods, homogeneous products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specialized/customized goods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jobs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specialized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multi-task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skills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skill: “trained gorilla”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skill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training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3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Training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Job autonomy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4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hierarchy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wages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1143000" y="1524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High Road versus Low Road Capitalism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5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Group 2"/>
          <p:cNvGraphicFramePr>
            <a:graphicFrameLocks noGrp="1"/>
          </p:cNvGraphicFramePr>
          <p:nvPr/>
        </p:nvGraphicFramePr>
        <p:xfrm>
          <a:off x="304800" y="838200"/>
          <a:ext cx="8534400" cy="572770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5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“Low Road”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“High Road”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Basis of firm competition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primarily price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primarily quality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Nature of product market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 goods, homogeneous products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specialized/customized goods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jobs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specialized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multi-task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skills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skill: “trained gorilla”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skill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training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job specific  &amp; concrete skills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 skills transferable across jobs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Training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 job training provided by employers	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life-time training and retraining provided by employers and public institutions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Job autonomy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4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hierarchy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wages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1143000" y="1524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High Road versus Low Road Capitalism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5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Group 2"/>
          <p:cNvGraphicFramePr>
            <a:graphicFrameLocks noGrp="1"/>
          </p:cNvGraphicFramePr>
          <p:nvPr/>
        </p:nvGraphicFramePr>
        <p:xfrm>
          <a:off x="304800" y="838200"/>
          <a:ext cx="8534400" cy="572770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5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“Low Road”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“High Road”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Basis of firm competition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primarily price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primarily quality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Nature of product market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 goods, homogeneous products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specialized/customized goods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jobs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specialized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multi-task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skills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skill: “trained gorilla”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skill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training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job specific  &amp; concrete skills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 skills transferable across jobs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Training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 job training provided by employers	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life-time training and retraining provided by employers and public institutions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Job autonomy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4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hierarchy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wages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1143000" y="1524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High Road versus Low Road Capitalism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5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97" name="Group 53"/>
          <p:cNvGraphicFramePr>
            <a:graphicFrameLocks noGrp="1"/>
          </p:cNvGraphicFramePr>
          <p:nvPr/>
        </p:nvGraphicFramePr>
        <p:xfrm>
          <a:off x="304800" y="838200"/>
          <a:ext cx="8534400" cy="572770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5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“Low Road”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“High Road”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Basis of firm competition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primarily price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primarily quality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Nature of product market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 goods, homogeneous products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specialized/customized goods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jobs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specialized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multi-task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skills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skill: “trained gorilla”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skill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training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job specific  &amp; concrete skills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 skills transferable across jobs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Training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 job training provided by employers	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life-time training and retraining provided by employers and public institutions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Job autonomy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4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hierarchy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rigid differentiation of managers and workers with many managerial layers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differentiation  of managers and workers with few layers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wages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480" name="Text Box 51"/>
          <p:cNvSpPr txBox="1">
            <a:spLocks noChangeArrowheads="1"/>
          </p:cNvSpPr>
          <p:nvPr/>
        </p:nvSpPr>
        <p:spPr bwMode="auto">
          <a:xfrm>
            <a:off x="1143000" y="1524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High Road versus Low Road Capitalism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4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7848600" cy="2400657"/>
          </a:xfrm>
          <a:prstGeom prst="rect">
            <a:avLst/>
          </a:prstGeom>
          <a:solidFill>
            <a:srgbClr val="3F3F3F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plastic">
            <a:bevelT w="0" h="0"/>
            <a:bevelB prst="angle"/>
          </a:sp3d>
        </p:spPr>
        <p:txBody>
          <a:bodyPr lIns="182880" tIns="274320" rIns="182880" bIns="27432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Economic Balance sheet for the United States at the beginning of the 21</a:t>
            </a:r>
            <a:r>
              <a:rPr lang="en-U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Century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5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Group 2"/>
          <p:cNvGraphicFramePr>
            <a:graphicFrameLocks noGrp="1"/>
          </p:cNvGraphicFramePr>
          <p:nvPr/>
        </p:nvGraphicFramePr>
        <p:xfrm>
          <a:off x="304800" y="838200"/>
          <a:ext cx="8534400" cy="572770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5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“Low Road”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“High Road”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Basis of firm competition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primarily price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primarily quality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Nature of product market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 goods, homogeneous products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specialized/customized goods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jobs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specialized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multi-task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skills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skill: “trained gorilla”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skill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training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job specific  &amp; concrete skills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 skills transferable across jobs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Training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 job training provided by employers	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life-time training and retraining provided by employers and public institutions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Job autonomy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4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hierarchy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rigid differentiation of managers and workers with many managerial layers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differentiation  of managers and workers with few layers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wages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relatively low wages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relative high wages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1143000" y="1524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High Road versus Low Road Capitalism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8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7391400" cy="1785104"/>
          </a:xfrm>
          <a:prstGeom prst="rect">
            <a:avLst/>
          </a:prstGeom>
          <a:solidFill>
            <a:schemeClr val="accent5">
              <a:lumMod val="25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lIns="182880" tIns="274320" rIns="182880" bIns="27432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Problems moving from the low road to the high road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304800" y="2057400"/>
            <a:ext cx="1828800" cy="681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Profits</a:t>
            </a:r>
          </a:p>
        </p:txBody>
      </p:sp>
      <p:sp>
        <p:nvSpPr>
          <p:cNvPr id="41987" name="Freeform 6"/>
          <p:cNvSpPr>
            <a:spLocks/>
          </p:cNvSpPr>
          <p:nvPr/>
        </p:nvSpPr>
        <p:spPr bwMode="auto">
          <a:xfrm>
            <a:off x="1908175" y="2092325"/>
            <a:ext cx="5302250" cy="2495550"/>
          </a:xfrm>
          <a:custGeom>
            <a:avLst/>
            <a:gdLst>
              <a:gd name="T0" fmla="*/ 0 w 2340"/>
              <a:gd name="T1" fmla="*/ 0 h 1980"/>
              <a:gd name="T2" fmla="*/ 2147483646 w 2340"/>
              <a:gd name="T3" fmla="*/ 2147483646 h 1980"/>
              <a:gd name="T4" fmla="*/ 2147483646 w 2340"/>
              <a:gd name="T5" fmla="*/ 0 h 1980"/>
              <a:gd name="T6" fmla="*/ 0 60000 65536"/>
              <a:gd name="T7" fmla="*/ 0 60000 65536"/>
              <a:gd name="T8" fmla="*/ 0 60000 65536"/>
              <a:gd name="T9" fmla="*/ 0 w 2340"/>
              <a:gd name="T10" fmla="*/ 0 h 1980"/>
              <a:gd name="T11" fmla="*/ 2340 w 2340"/>
              <a:gd name="T12" fmla="*/ 1980 h 19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0" h="1980">
                <a:moveTo>
                  <a:pt x="0" y="0"/>
                </a:moveTo>
                <a:cubicBezTo>
                  <a:pt x="435" y="990"/>
                  <a:pt x="870" y="1980"/>
                  <a:pt x="1260" y="1980"/>
                </a:cubicBezTo>
                <a:cubicBezTo>
                  <a:pt x="1650" y="1980"/>
                  <a:pt x="2160" y="330"/>
                  <a:pt x="2340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2514600" y="5867400"/>
            <a:ext cx="5486400" cy="681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Skill Level of Workers in a firm</a:t>
            </a:r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1711325" y="5268913"/>
            <a:ext cx="982663" cy="681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Low</a:t>
            </a:r>
          </a:p>
        </p:txBody>
      </p:sp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6816725" y="5268913"/>
            <a:ext cx="982663" cy="681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High</a:t>
            </a:r>
          </a:p>
        </p:txBody>
      </p:sp>
      <p:sp>
        <p:nvSpPr>
          <p:cNvPr id="41991" name="Freeform 10"/>
          <p:cNvSpPr>
            <a:spLocks/>
          </p:cNvSpPr>
          <p:nvPr/>
        </p:nvSpPr>
        <p:spPr bwMode="auto">
          <a:xfrm>
            <a:off x="1711325" y="1638300"/>
            <a:ext cx="6480175" cy="3630613"/>
          </a:xfrm>
          <a:custGeom>
            <a:avLst/>
            <a:gdLst>
              <a:gd name="T0" fmla="*/ 0 w 5400"/>
              <a:gd name="T1" fmla="*/ 0 h 1620"/>
              <a:gd name="T2" fmla="*/ 0 w 5400"/>
              <a:gd name="T3" fmla="*/ 2147483646 h 1620"/>
              <a:gd name="T4" fmla="*/ 2147483646 w 5400"/>
              <a:gd name="T5" fmla="*/ 2147483646 h 1620"/>
              <a:gd name="T6" fmla="*/ 0 60000 65536"/>
              <a:gd name="T7" fmla="*/ 0 60000 65536"/>
              <a:gd name="T8" fmla="*/ 0 60000 65536"/>
              <a:gd name="T9" fmla="*/ 0 w 5400"/>
              <a:gd name="T10" fmla="*/ 0 h 1620"/>
              <a:gd name="T11" fmla="*/ 5400 w 5400"/>
              <a:gd name="T12" fmla="*/ 1620 h 16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00" h="1620">
                <a:moveTo>
                  <a:pt x="0" y="0"/>
                </a:moveTo>
                <a:lnTo>
                  <a:pt x="0" y="1620"/>
                </a:lnTo>
                <a:lnTo>
                  <a:pt x="5400" y="162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1905000" y="228600"/>
            <a:ext cx="6172200" cy="965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The Relation of skill levels of workers to profits of firms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04800" y="2057400"/>
            <a:ext cx="1828800" cy="681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Profits</a:t>
            </a:r>
          </a:p>
        </p:txBody>
      </p:sp>
      <p:sp>
        <p:nvSpPr>
          <p:cNvPr id="44035" name="Rectangle 10"/>
          <p:cNvSpPr>
            <a:spLocks noChangeArrowheads="1"/>
          </p:cNvSpPr>
          <p:nvPr/>
        </p:nvSpPr>
        <p:spPr bwMode="auto">
          <a:xfrm>
            <a:off x="4800600" y="1219200"/>
            <a:ext cx="2438400" cy="396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6" name="Rectangle 9"/>
          <p:cNvSpPr>
            <a:spLocks noChangeArrowheads="1"/>
          </p:cNvSpPr>
          <p:nvPr/>
        </p:nvSpPr>
        <p:spPr bwMode="auto">
          <a:xfrm>
            <a:off x="1752600" y="1219200"/>
            <a:ext cx="2438400" cy="396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7" name="Freeform 3"/>
          <p:cNvSpPr>
            <a:spLocks/>
          </p:cNvSpPr>
          <p:nvPr/>
        </p:nvSpPr>
        <p:spPr bwMode="auto">
          <a:xfrm>
            <a:off x="1908175" y="2057400"/>
            <a:ext cx="5254625" cy="2530475"/>
          </a:xfrm>
          <a:custGeom>
            <a:avLst/>
            <a:gdLst>
              <a:gd name="T0" fmla="*/ 0 w 2340"/>
              <a:gd name="T1" fmla="*/ 0 h 1980"/>
              <a:gd name="T2" fmla="*/ 2147483646 w 2340"/>
              <a:gd name="T3" fmla="*/ 2147483646 h 1980"/>
              <a:gd name="T4" fmla="*/ 2147483646 w 2340"/>
              <a:gd name="T5" fmla="*/ 0 h 1980"/>
              <a:gd name="T6" fmla="*/ 0 60000 65536"/>
              <a:gd name="T7" fmla="*/ 0 60000 65536"/>
              <a:gd name="T8" fmla="*/ 0 60000 65536"/>
              <a:gd name="T9" fmla="*/ 0 w 2340"/>
              <a:gd name="T10" fmla="*/ 0 h 1980"/>
              <a:gd name="T11" fmla="*/ 2340 w 2340"/>
              <a:gd name="T12" fmla="*/ 1980 h 19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0" h="1980">
                <a:moveTo>
                  <a:pt x="0" y="0"/>
                </a:moveTo>
                <a:cubicBezTo>
                  <a:pt x="435" y="990"/>
                  <a:pt x="870" y="1980"/>
                  <a:pt x="1260" y="1980"/>
                </a:cubicBezTo>
                <a:cubicBezTo>
                  <a:pt x="1650" y="1980"/>
                  <a:pt x="2160" y="330"/>
                  <a:pt x="2340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2514600" y="5867400"/>
            <a:ext cx="5486400" cy="681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Skill Level of Workers in a firm</a:t>
            </a:r>
          </a:p>
        </p:txBody>
      </p:sp>
      <p:sp>
        <p:nvSpPr>
          <p:cNvPr id="44039" name="Text Box 5"/>
          <p:cNvSpPr txBox="1">
            <a:spLocks noChangeArrowheads="1"/>
          </p:cNvSpPr>
          <p:nvPr/>
        </p:nvSpPr>
        <p:spPr bwMode="auto">
          <a:xfrm>
            <a:off x="1711325" y="5268913"/>
            <a:ext cx="982663" cy="681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Low</a:t>
            </a:r>
          </a:p>
        </p:txBody>
      </p:sp>
      <p:sp>
        <p:nvSpPr>
          <p:cNvPr id="44040" name="Text Box 6"/>
          <p:cNvSpPr txBox="1">
            <a:spLocks noChangeArrowheads="1"/>
          </p:cNvSpPr>
          <p:nvPr/>
        </p:nvSpPr>
        <p:spPr bwMode="auto">
          <a:xfrm>
            <a:off x="6816725" y="5268913"/>
            <a:ext cx="982663" cy="681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High</a:t>
            </a:r>
          </a:p>
        </p:txBody>
      </p:sp>
      <p:sp>
        <p:nvSpPr>
          <p:cNvPr id="44041" name="Freeform 7"/>
          <p:cNvSpPr>
            <a:spLocks/>
          </p:cNvSpPr>
          <p:nvPr/>
        </p:nvSpPr>
        <p:spPr bwMode="auto">
          <a:xfrm>
            <a:off x="1711325" y="1638300"/>
            <a:ext cx="6480175" cy="3630613"/>
          </a:xfrm>
          <a:custGeom>
            <a:avLst/>
            <a:gdLst>
              <a:gd name="T0" fmla="*/ 0 w 5400"/>
              <a:gd name="T1" fmla="*/ 0 h 1620"/>
              <a:gd name="T2" fmla="*/ 0 w 5400"/>
              <a:gd name="T3" fmla="*/ 2147483646 h 1620"/>
              <a:gd name="T4" fmla="*/ 2147483646 w 5400"/>
              <a:gd name="T5" fmla="*/ 2147483646 h 1620"/>
              <a:gd name="T6" fmla="*/ 0 60000 65536"/>
              <a:gd name="T7" fmla="*/ 0 60000 65536"/>
              <a:gd name="T8" fmla="*/ 0 60000 65536"/>
              <a:gd name="T9" fmla="*/ 0 w 5400"/>
              <a:gd name="T10" fmla="*/ 0 h 1620"/>
              <a:gd name="T11" fmla="*/ 5400 w 5400"/>
              <a:gd name="T12" fmla="*/ 1620 h 16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00" h="1620">
                <a:moveTo>
                  <a:pt x="0" y="0"/>
                </a:moveTo>
                <a:lnTo>
                  <a:pt x="0" y="1620"/>
                </a:lnTo>
                <a:lnTo>
                  <a:pt x="5400" y="162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1905000" y="228600"/>
            <a:ext cx="6172200" cy="5381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Two ways to increase profits</a:t>
            </a: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 flipV="1">
            <a:off x="2438400" y="2362200"/>
            <a:ext cx="99060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V="1">
            <a:off x="5410200" y="2362200"/>
            <a:ext cx="11430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2514600" y="1676400"/>
            <a:ext cx="13716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deskilling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876800" y="1600200"/>
            <a:ext cx="19812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Skill enhancement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0"/>
          <p:cNvGrpSpPr>
            <a:grpSpLocks/>
          </p:cNvGrpSpPr>
          <p:nvPr/>
        </p:nvGrpSpPr>
        <p:grpSpPr bwMode="auto">
          <a:xfrm>
            <a:off x="228600" y="1295400"/>
            <a:ext cx="9336088" cy="5299075"/>
            <a:chOff x="144" y="816"/>
            <a:chExt cx="5881" cy="3338"/>
          </a:xfrm>
        </p:grpSpPr>
        <p:sp>
          <p:nvSpPr>
            <p:cNvPr id="46085" name="Text Box 15"/>
            <p:cNvSpPr txBox="1">
              <a:spLocks noChangeArrowheads="1"/>
            </p:cNvSpPr>
            <p:nvPr/>
          </p:nvSpPr>
          <p:spPr bwMode="auto">
            <a:xfrm>
              <a:off x="4845" y="2343"/>
              <a:ext cx="1180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i="1">
                  <a:latin typeface="Times New Roman" panose="02020603050405020304" pitchFamily="18" charset="0"/>
                </a:rPr>
                <a:t>Low Road </a:t>
              </a:r>
            </a:p>
          </p:txBody>
        </p:sp>
        <p:grpSp>
          <p:nvGrpSpPr>
            <p:cNvPr id="46086" name="Group 17"/>
            <p:cNvGrpSpPr>
              <a:grpSpLocks/>
            </p:cNvGrpSpPr>
            <p:nvPr/>
          </p:nvGrpSpPr>
          <p:grpSpPr bwMode="auto">
            <a:xfrm>
              <a:off x="144" y="816"/>
              <a:ext cx="5328" cy="3338"/>
              <a:chOff x="96" y="288"/>
              <a:chExt cx="5328" cy="3338"/>
            </a:xfrm>
          </p:grpSpPr>
          <p:sp>
            <p:nvSpPr>
              <p:cNvPr id="46087" name="Text Box 14"/>
              <p:cNvSpPr txBox="1">
                <a:spLocks noChangeArrowheads="1"/>
              </p:cNvSpPr>
              <p:nvPr/>
            </p:nvSpPr>
            <p:spPr bwMode="auto">
              <a:xfrm>
                <a:off x="4512" y="576"/>
                <a:ext cx="912" cy="4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i="1">
                    <a:latin typeface="Times New Roman" panose="02020603050405020304" pitchFamily="18" charset="0"/>
                  </a:rPr>
                  <a:t>High road</a:t>
                </a:r>
              </a:p>
            </p:txBody>
          </p:sp>
          <p:sp>
            <p:nvSpPr>
              <p:cNvPr id="46088" name="Text Box 5"/>
              <p:cNvSpPr txBox="1">
                <a:spLocks noChangeArrowheads="1"/>
              </p:cNvSpPr>
              <p:nvPr/>
            </p:nvSpPr>
            <p:spPr bwMode="auto">
              <a:xfrm>
                <a:off x="96" y="1152"/>
                <a:ext cx="1179" cy="10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Ability to compete in international competition</a:t>
                </a:r>
              </a:p>
            </p:txBody>
          </p:sp>
          <p:sp>
            <p:nvSpPr>
              <p:cNvPr id="46089" name="Text Box 6"/>
              <p:cNvSpPr txBox="1">
                <a:spLocks noChangeArrowheads="1"/>
              </p:cNvSpPr>
              <p:nvPr/>
            </p:nvSpPr>
            <p:spPr bwMode="auto">
              <a:xfrm>
                <a:off x="3312" y="3216"/>
                <a:ext cx="1180" cy="4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Time</a:t>
                </a:r>
              </a:p>
            </p:txBody>
          </p:sp>
          <p:sp>
            <p:nvSpPr>
              <p:cNvPr id="46090" name="Freeform 7"/>
              <p:cNvSpPr>
                <a:spLocks/>
              </p:cNvSpPr>
              <p:nvPr/>
            </p:nvSpPr>
            <p:spPr bwMode="auto">
              <a:xfrm>
                <a:off x="1245" y="288"/>
                <a:ext cx="3891" cy="2928"/>
              </a:xfrm>
              <a:custGeom>
                <a:avLst/>
                <a:gdLst>
                  <a:gd name="T0" fmla="*/ 0 w 5400"/>
                  <a:gd name="T1" fmla="*/ 0 h 1620"/>
                  <a:gd name="T2" fmla="*/ 0 w 5400"/>
                  <a:gd name="T3" fmla="*/ 1089259 h 1620"/>
                  <a:gd name="T4" fmla="*/ 147 w 5400"/>
                  <a:gd name="T5" fmla="*/ 1089259 h 1620"/>
                  <a:gd name="T6" fmla="*/ 0 60000 65536"/>
                  <a:gd name="T7" fmla="*/ 0 60000 65536"/>
                  <a:gd name="T8" fmla="*/ 0 60000 65536"/>
                  <a:gd name="T9" fmla="*/ 0 w 5400"/>
                  <a:gd name="T10" fmla="*/ 0 h 1620"/>
                  <a:gd name="T11" fmla="*/ 5400 w 5400"/>
                  <a:gd name="T12" fmla="*/ 1620 h 16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00" h="1620">
                    <a:moveTo>
                      <a:pt x="0" y="0"/>
                    </a:moveTo>
                    <a:lnTo>
                      <a:pt x="0" y="1620"/>
                    </a:lnTo>
                    <a:lnTo>
                      <a:pt x="5400" y="1620"/>
                    </a:ln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1" name="Freeform 8"/>
              <p:cNvSpPr>
                <a:spLocks/>
              </p:cNvSpPr>
              <p:nvPr/>
            </p:nvSpPr>
            <p:spPr bwMode="auto">
              <a:xfrm>
                <a:off x="2394" y="1664"/>
                <a:ext cx="1131" cy="533"/>
              </a:xfrm>
              <a:custGeom>
                <a:avLst/>
                <a:gdLst>
                  <a:gd name="T0" fmla="*/ 24 w 1131"/>
                  <a:gd name="T1" fmla="*/ 42 h 533"/>
                  <a:gd name="T2" fmla="*/ 82 w 1131"/>
                  <a:gd name="T3" fmla="*/ 38 h 533"/>
                  <a:gd name="T4" fmla="*/ 174 w 1131"/>
                  <a:gd name="T5" fmla="*/ 53 h 533"/>
                  <a:gd name="T6" fmla="*/ 522 w 1131"/>
                  <a:gd name="T7" fmla="*/ 97 h 533"/>
                  <a:gd name="T8" fmla="*/ 708 w 1131"/>
                  <a:gd name="T9" fmla="*/ 115 h 533"/>
                  <a:gd name="T10" fmla="*/ 933 w 1131"/>
                  <a:gd name="T11" fmla="*/ 160 h 533"/>
                  <a:gd name="T12" fmla="*/ 1074 w 1131"/>
                  <a:gd name="T13" fmla="*/ 169 h 533"/>
                  <a:gd name="T14" fmla="*/ 1098 w 1131"/>
                  <a:gd name="T15" fmla="*/ 181 h 533"/>
                  <a:gd name="T16" fmla="*/ 1128 w 1131"/>
                  <a:gd name="T17" fmla="*/ 180 h 533"/>
                  <a:gd name="T18" fmla="*/ 1116 w 1131"/>
                  <a:gd name="T19" fmla="*/ 190 h 533"/>
                  <a:gd name="T20" fmla="*/ 1036 w 1131"/>
                  <a:gd name="T21" fmla="*/ 278 h 533"/>
                  <a:gd name="T22" fmla="*/ 824 w 1131"/>
                  <a:gd name="T23" fmla="*/ 454 h 533"/>
                  <a:gd name="T24" fmla="*/ 600 w 1131"/>
                  <a:gd name="T25" fmla="*/ 532 h 533"/>
                  <a:gd name="T26" fmla="*/ 404 w 1131"/>
                  <a:gd name="T27" fmla="*/ 460 h 533"/>
                  <a:gd name="T28" fmla="*/ 225 w 1131"/>
                  <a:gd name="T29" fmla="*/ 289 h 533"/>
                  <a:gd name="T30" fmla="*/ 24 w 1131"/>
                  <a:gd name="T31" fmla="*/ 42 h 5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31"/>
                  <a:gd name="T49" fmla="*/ 0 h 533"/>
                  <a:gd name="T50" fmla="*/ 1131 w 1131"/>
                  <a:gd name="T51" fmla="*/ 533 h 53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31" h="533">
                    <a:moveTo>
                      <a:pt x="24" y="42"/>
                    </a:moveTo>
                    <a:cubicBezTo>
                      <a:pt x="0" y="0"/>
                      <a:pt x="57" y="36"/>
                      <a:pt x="82" y="38"/>
                    </a:cubicBezTo>
                    <a:cubicBezTo>
                      <a:pt x="107" y="40"/>
                      <a:pt x="101" y="43"/>
                      <a:pt x="174" y="53"/>
                    </a:cubicBezTo>
                    <a:cubicBezTo>
                      <a:pt x="247" y="63"/>
                      <a:pt x="433" y="87"/>
                      <a:pt x="522" y="97"/>
                    </a:cubicBezTo>
                    <a:cubicBezTo>
                      <a:pt x="611" y="107"/>
                      <a:pt x="640" y="104"/>
                      <a:pt x="708" y="115"/>
                    </a:cubicBezTo>
                    <a:cubicBezTo>
                      <a:pt x="776" y="126"/>
                      <a:pt x="872" y="151"/>
                      <a:pt x="933" y="160"/>
                    </a:cubicBezTo>
                    <a:cubicBezTo>
                      <a:pt x="994" y="169"/>
                      <a:pt x="1047" y="166"/>
                      <a:pt x="1074" y="169"/>
                    </a:cubicBezTo>
                    <a:cubicBezTo>
                      <a:pt x="1101" y="172"/>
                      <a:pt x="1089" y="179"/>
                      <a:pt x="1098" y="181"/>
                    </a:cubicBezTo>
                    <a:cubicBezTo>
                      <a:pt x="1107" y="183"/>
                      <a:pt x="1125" y="178"/>
                      <a:pt x="1128" y="180"/>
                    </a:cubicBezTo>
                    <a:cubicBezTo>
                      <a:pt x="1131" y="182"/>
                      <a:pt x="1131" y="174"/>
                      <a:pt x="1116" y="190"/>
                    </a:cubicBezTo>
                    <a:cubicBezTo>
                      <a:pt x="1101" y="206"/>
                      <a:pt x="1085" y="234"/>
                      <a:pt x="1036" y="278"/>
                    </a:cubicBezTo>
                    <a:cubicBezTo>
                      <a:pt x="987" y="322"/>
                      <a:pt x="897" y="412"/>
                      <a:pt x="824" y="454"/>
                    </a:cubicBezTo>
                    <a:cubicBezTo>
                      <a:pt x="751" y="496"/>
                      <a:pt x="670" y="531"/>
                      <a:pt x="600" y="532"/>
                    </a:cubicBezTo>
                    <a:cubicBezTo>
                      <a:pt x="530" y="533"/>
                      <a:pt x="466" y="500"/>
                      <a:pt x="404" y="460"/>
                    </a:cubicBezTo>
                    <a:cubicBezTo>
                      <a:pt x="342" y="420"/>
                      <a:pt x="288" y="359"/>
                      <a:pt x="225" y="289"/>
                    </a:cubicBezTo>
                    <a:cubicBezTo>
                      <a:pt x="162" y="219"/>
                      <a:pt x="48" y="84"/>
                      <a:pt x="24" y="42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2" name="Freeform 9"/>
              <p:cNvSpPr>
                <a:spLocks/>
              </p:cNvSpPr>
              <p:nvPr/>
            </p:nvSpPr>
            <p:spPr bwMode="auto">
              <a:xfrm flipV="1">
                <a:off x="1241" y="1515"/>
                <a:ext cx="3703" cy="549"/>
              </a:xfrm>
              <a:custGeom>
                <a:avLst/>
                <a:gdLst>
                  <a:gd name="T0" fmla="*/ 0 w 4985"/>
                  <a:gd name="T1" fmla="*/ 40591 h 357"/>
                  <a:gd name="T2" fmla="*/ 189 w 4985"/>
                  <a:gd name="T3" fmla="*/ 0 h 357"/>
                  <a:gd name="T4" fmla="*/ 0 60000 65536"/>
                  <a:gd name="T5" fmla="*/ 0 60000 65536"/>
                  <a:gd name="T6" fmla="*/ 0 w 4985"/>
                  <a:gd name="T7" fmla="*/ 0 h 357"/>
                  <a:gd name="T8" fmla="*/ 4985 w 4985"/>
                  <a:gd name="T9" fmla="*/ 357 h 35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985" h="357">
                    <a:moveTo>
                      <a:pt x="0" y="357"/>
                    </a:moveTo>
                    <a:cubicBezTo>
                      <a:pt x="831" y="297"/>
                      <a:pt x="3947" y="74"/>
                      <a:pt x="4985" y="0"/>
                    </a:cubicBez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3" name="Freeform 10"/>
              <p:cNvSpPr>
                <a:spLocks/>
              </p:cNvSpPr>
              <p:nvPr/>
            </p:nvSpPr>
            <p:spPr bwMode="auto">
              <a:xfrm>
                <a:off x="2400" y="912"/>
                <a:ext cx="2369" cy="1329"/>
              </a:xfrm>
              <a:custGeom>
                <a:avLst/>
                <a:gdLst>
                  <a:gd name="T0" fmla="*/ 0 w 2369"/>
                  <a:gd name="T1" fmla="*/ 798 h 1329"/>
                  <a:gd name="T2" fmla="*/ 482 w 2369"/>
                  <a:gd name="T3" fmla="*/ 1276 h 1329"/>
                  <a:gd name="T4" fmla="*/ 954 w 2369"/>
                  <a:gd name="T5" fmla="*/ 1117 h 1329"/>
                  <a:gd name="T6" fmla="*/ 1662 w 2369"/>
                  <a:gd name="T7" fmla="*/ 319 h 1329"/>
                  <a:gd name="T8" fmla="*/ 2369 w 2369"/>
                  <a:gd name="T9" fmla="*/ 0 h 13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9"/>
                  <a:gd name="T16" fmla="*/ 0 h 1329"/>
                  <a:gd name="T17" fmla="*/ 2369 w 2369"/>
                  <a:gd name="T18" fmla="*/ 1329 h 13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9" h="1329">
                    <a:moveTo>
                      <a:pt x="0" y="798"/>
                    </a:moveTo>
                    <a:cubicBezTo>
                      <a:pt x="80" y="877"/>
                      <a:pt x="323" y="1223"/>
                      <a:pt x="482" y="1276"/>
                    </a:cubicBezTo>
                    <a:cubicBezTo>
                      <a:pt x="641" y="1329"/>
                      <a:pt x="758" y="1276"/>
                      <a:pt x="954" y="1117"/>
                    </a:cubicBezTo>
                    <a:cubicBezTo>
                      <a:pt x="1151" y="957"/>
                      <a:pt x="1426" y="505"/>
                      <a:pt x="1662" y="319"/>
                    </a:cubicBezTo>
                    <a:cubicBezTo>
                      <a:pt x="1897" y="133"/>
                      <a:pt x="2133" y="66"/>
                      <a:pt x="2369" y="0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4" name="Text Box 12"/>
              <p:cNvSpPr txBox="1">
                <a:spLocks noChangeArrowheads="1"/>
              </p:cNvSpPr>
              <p:nvPr/>
            </p:nvSpPr>
            <p:spPr bwMode="auto">
              <a:xfrm>
                <a:off x="1488" y="2400"/>
                <a:ext cx="1344" cy="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i="1">
                    <a:latin typeface="Times New Roman" panose="02020603050405020304" pitchFamily="18" charset="0"/>
                  </a:rPr>
                  <a:t>Transition trough from low road to high road</a:t>
                </a:r>
              </a:p>
            </p:txBody>
          </p:sp>
          <p:sp>
            <p:nvSpPr>
              <p:cNvPr id="46095" name="Line 16"/>
              <p:cNvSpPr>
                <a:spLocks noChangeShapeType="1"/>
              </p:cNvSpPr>
              <p:nvPr/>
            </p:nvSpPr>
            <p:spPr bwMode="auto">
              <a:xfrm flipV="1">
                <a:off x="1920" y="2064"/>
                <a:ext cx="72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6083" name="Text Box 18"/>
          <p:cNvSpPr txBox="1">
            <a:spLocks noChangeArrowheads="1"/>
          </p:cNvSpPr>
          <p:nvPr/>
        </p:nvSpPr>
        <p:spPr bwMode="auto">
          <a:xfrm>
            <a:off x="838200" y="457200"/>
            <a:ext cx="807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4" name="Text Box 19"/>
          <p:cNvSpPr txBox="1">
            <a:spLocks noChangeArrowheads="1"/>
          </p:cNvSpPr>
          <p:nvPr/>
        </p:nvSpPr>
        <p:spPr bwMode="auto">
          <a:xfrm>
            <a:off x="6096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THE TRANSITION TROUGH TRAP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087438" y="-292100"/>
            <a:ext cx="69723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087438" y="347663"/>
            <a:ext cx="69723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087438" y="3090863"/>
            <a:ext cx="69723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087438" y="1470025"/>
            <a:ext cx="69723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087438" y="5668963"/>
            <a:ext cx="69723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087438" y="-292100"/>
            <a:ext cx="69723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1087438" y="347663"/>
            <a:ext cx="69723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1087438" y="3090863"/>
            <a:ext cx="69723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1087438" y="1470025"/>
            <a:ext cx="69723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90123" name="Group 11"/>
          <p:cNvGraphicFramePr>
            <a:graphicFrameLocks noGrp="1"/>
          </p:cNvGraphicFramePr>
          <p:nvPr/>
        </p:nvGraphicFramePr>
        <p:xfrm>
          <a:off x="1371600" y="0"/>
          <a:ext cx="6781800" cy="4602163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 provide training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3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238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other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firms provide training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$20,000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$30,000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838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-$10,000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166" name="Text Box 46"/>
          <p:cNvSpPr txBox="1">
            <a:spLocks noChangeArrowheads="1"/>
          </p:cNvSpPr>
          <p:nvPr/>
        </p:nvSpPr>
        <p:spPr bwMode="auto">
          <a:xfrm>
            <a:off x="4479925" y="126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8167" name="Text Box 47"/>
          <p:cNvSpPr txBox="1">
            <a:spLocks noChangeArrowheads="1"/>
          </p:cNvSpPr>
          <p:nvPr/>
        </p:nvSpPr>
        <p:spPr bwMode="auto">
          <a:xfrm>
            <a:off x="228600" y="228600"/>
            <a:ext cx="868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The Training Deficit Trap: 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a free riding problem (from lecture 4 &amp; 5)</a:t>
            </a:r>
          </a:p>
        </p:txBody>
      </p:sp>
      <p:sp>
        <p:nvSpPr>
          <p:cNvPr id="48168" name="Text Box 48"/>
          <p:cNvSpPr txBox="1">
            <a:spLocks noChangeArrowheads="1"/>
          </p:cNvSpPr>
          <p:nvPr/>
        </p:nvSpPr>
        <p:spPr bwMode="auto">
          <a:xfrm>
            <a:off x="304800" y="5029200"/>
            <a:ext cx="8610600" cy="15144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>
                <a:latin typeface="Times New Roman" panose="02020603050405020304" pitchFamily="18" charset="0"/>
              </a:rPr>
              <a:t>Training costs = $10,000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>
                <a:latin typeface="Times New Roman" panose="02020603050405020304" pitchFamily="18" charset="0"/>
              </a:rPr>
              <a:t>Extra Gross Profits with trained workers = $30,000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>
                <a:latin typeface="Times New Roman" panose="02020603050405020304" pitchFamily="18" charset="0"/>
              </a:rPr>
              <a:t>Net extra profits if you provide training and keep workers = $20,000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>
                <a:latin typeface="Times New Roman" panose="02020603050405020304" pitchFamily="18" charset="0"/>
              </a:rPr>
              <a:t>Net extra profits if you provide training and workers leave = -$10,000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 rot="-5400000">
            <a:off x="-327025" y="2917825"/>
            <a:ext cx="3011488" cy="681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Competitiveness</a:t>
            </a:r>
          </a:p>
        </p:txBody>
      </p:sp>
      <p:sp>
        <p:nvSpPr>
          <p:cNvPr id="49155" name="Freeform 3"/>
          <p:cNvSpPr>
            <a:spLocks/>
          </p:cNvSpPr>
          <p:nvPr/>
        </p:nvSpPr>
        <p:spPr bwMode="auto">
          <a:xfrm>
            <a:off x="1908175" y="2092325"/>
            <a:ext cx="5038725" cy="2765425"/>
          </a:xfrm>
          <a:custGeom>
            <a:avLst/>
            <a:gdLst>
              <a:gd name="T0" fmla="*/ 0 w 3174"/>
              <a:gd name="T1" fmla="*/ 0 h 1742"/>
              <a:gd name="T2" fmla="*/ 2147483646 w 3174"/>
              <a:gd name="T3" fmla="*/ 2147483646 h 1742"/>
              <a:gd name="T4" fmla="*/ 2147483646 w 3174"/>
              <a:gd name="T5" fmla="*/ 2147483646 h 1742"/>
              <a:gd name="T6" fmla="*/ 0 60000 65536"/>
              <a:gd name="T7" fmla="*/ 0 60000 65536"/>
              <a:gd name="T8" fmla="*/ 0 60000 65536"/>
              <a:gd name="T9" fmla="*/ 0 w 3174"/>
              <a:gd name="T10" fmla="*/ 0 h 1742"/>
              <a:gd name="T11" fmla="*/ 3174 w 3174"/>
              <a:gd name="T12" fmla="*/ 1742 h 17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4" h="1742">
                <a:moveTo>
                  <a:pt x="0" y="0"/>
                </a:moveTo>
                <a:cubicBezTo>
                  <a:pt x="273" y="268"/>
                  <a:pt x="1109" y="1478"/>
                  <a:pt x="1638" y="1610"/>
                </a:cubicBezTo>
                <a:cubicBezTo>
                  <a:pt x="2167" y="1742"/>
                  <a:pt x="2854" y="964"/>
                  <a:pt x="3174" y="794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905000" y="5867400"/>
            <a:ext cx="6477000" cy="681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Strength of worker organization and participation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711325" y="5268913"/>
            <a:ext cx="982663" cy="681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Low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816725" y="5268913"/>
            <a:ext cx="982663" cy="681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High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1711325" y="1638300"/>
            <a:ext cx="6480175" cy="3630613"/>
          </a:xfrm>
          <a:custGeom>
            <a:avLst/>
            <a:gdLst>
              <a:gd name="T0" fmla="*/ 0 w 5400"/>
              <a:gd name="T1" fmla="*/ 0 h 1620"/>
              <a:gd name="T2" fmla="*/ 0 w 5400"/>
              <a:gd name="T3" fmla="*/ 2147483646 h 1620"/>
              <a:gd name="T4" fmla="*/ 2147483646 w 5400"/>
              <a:gd name="T5" fmla="*/ 2147483646 h 1620"/>
              <a:gd name="T6" fmla="*/ 0 60000 65536"/>
              <a:gd name="T7" fmla="*/ 0 60000 65536"/>
              <a:gd name="T8" fmla="*/ 0 60000 65536"/>
              <a:gd name="T9" fmla="*/ 0 w 5400"/>
              <a:gd name="T10" fmla="*/ 0 h 1620"/>
              <a:gd name="T11" fmla="*/ 5400 w 5400"/>
              <a:gd name="T12" fmla="*/ 1620 h 16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00" h="1620">
                <a:moveTo>
                  <a:pt x="0" y="0"/>
                </a:moveTo>
                <a:lnTo>
                  <a:pt x="0" y="1620"/>
                </a:lnTo>
                <a:lnTo>
                  <a:pt x="5400" y="162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143000" y="152400"/>
            <a:ext cx="7315200" cy="720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The anti-union trap: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The relationship of union strength to competitiveness of firms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4343400" y="3276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 rot="-5400000">
            <a:off x="-327025" y="2917825"/>
            <a:ext cx="3011488" cy="681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Competitiveness</a:t>
            </a:r>
          </a:p>
        </p:txBody>
      </p:sp>
      <p:sp>
        <p:nvSpPr>
          <p:cNvPr id="51203" name="Freeform 3"/>
          <p:cNvSpPr>
            <a:spLocks/>
          </p:cNvSpPr>
          <p:nvPr/>
        </p:nvSpPr>
        <p:spPr bwMode="auto">
          <a:xfrm>
            <a:off x="1908175" y="2092325"/>
            <a:ext cx="5038725" cy="2765425"/>
          </a:xfrm>
          <a:custGeom>
            <a:avLst/>
            <a:gdLst>
              <a:gd name="T0" fmla="*/ 0 w 3174"/>
              <a:gd name="T1" fmla="*/ 0 h 1742"/>
              <a:gd name="T2" fmla="*/ 2147483646 w 3174"/>
              <a:gd name="T3" fmla="*/ 2147483646 h 1742"/>
              <a:gd name="T4" fmla="*/ 2147483646 w 3174"/>
              <a:gd name="T5" fmla="*/ 2147483646 h 1742"/>
              <a:gd name="T6" fmla="*/ 0 60000 65536"/>
              <a:gd name="T7" fmla="*/ 0 60000 65536"/>
              <a:gd name="T8" fmla="*/ 0 60000 65536"/>
              <a:gd name="T9" fmla="*/ 0 w 3174"/>
              <a:gd name="T10" fmla="*/ 0 h 1742"/>
              <a:gd name="T11" fmla="*/ 3174 w 3174"/>
              <a:gd name="T12" fmla="*/ 1742 h 17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4" h="1742">
                <a:moveTo>
                  <a:pt x="0" y="0"/>
                </a:moveTo>
                <a:cubicBezTo>
                  <a:pt x="273" y="268"/>
                  <a:pt x="1109" y="1478"/>
                  <a:pt x="1638" y="1610"/>
                </a:cubicBezTo>
                <a:cubicBezTo>
                  <a:pt x="2167" y="1742"/>
                  <a:pt x="2854" y="964"/>
                  <a:pt x="3174" y="794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905000" y="5867400"/>
            <a:ext cx="6477000" cy="681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Strength of worker organization and participation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711325" y="5268913"/>
            <a:ext cx="982663" cy="681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Low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816725" y="5268913"/>
            <a:ext cx="982663" cy="681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High</a:t>
            </a: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1711325" y="1638300"/>
            <a:ext cx="6480175" cy="3630613"/>
          </a:xfrm>
          <a:custGeom>
            <a:avLst/>
            <a:gdLst>
              <a:gd name="T0" fmla="*/ 0 w 5400"/>
              <a:gd name="T1" fmla="*/ 0 h 1620"/>
              <a:gd name="T2" fmla="*/ 0 w 5400"/>
              <a:gd name="T3" fmla="*/ 2147483646 h 1620"/>
              <a:gd name="T4" fmla="*/ 2147483646 w 5400"/>
              <a:gd name="T5" fmla="*/ 2147483646 h 1620"/>
              <a:gd name="T6" fmla="*/ 0 60000 65536"/>
              <a:gd name="T7" fmla="*/ 0 60000 65536"/>
              <a:gd name="T8" fmla="*/ 0 60000 65536"/>
              <a:gd name="T9" fmla="*/ 0 w 5400"/>
              <a:gd name="T10" fmla="*/ 0 h 1620"/>
              <a:gd name="T11" fmla="*/ 5400 w 5400"/>
              <a:gd name="T12" fmla="*/ 1620 h 16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00" h="1620">
                <a:moveTo>
                  <a:pt x="0" y="0"/>
                </a:moveTo>
                <a:lnTo>
                  <a:pt x="0" y="1620"/>
                </a:lnTo>
                <a:lnTo>
                  <a:pt x="5400" y="162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Oval 9"/>
          <p:cNvSpPr>
            <a:spLocks noChangeArrowheads="1"/>
          </p:cNvSpPr>
          <p:nvPr/>
        </p:nvSpPr>
        <p:spPr bwMode="auto">
          <a:xfrm>
            <a:off x="32004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9" name="Text Box 12"/>
          <p:cNvSpPr txBox="1">
            <a:spLocks noChangeArrowheads="1"/>
          </p:cNvSpPr>
          <p:nvPr/>
        </p:nvSpPr>
        <p:spPr bwMode="auto">
          <a:xfrm>
            <a:off x="4343400" y="3276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10" name="Text Box 15"/>
          <p:cNvSpPr txBox="1">
            <a:spLocks noChangeArrowheads="1"/>
          </p:cNvSpPr>
          <p:nvPr/>
        </p:nvSpPr>
        <p:spPr bwMode="auto">
          <a:xfrm>
            <a:off x="2057400" y="39624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The USA today</a:t>
            </a:r>
          </a:p>
        </p:txBody>
      </p:sp>
      <p:sp>
        <p:nvSpPr>
          <p:cNvPr id="51211" name="Text Box 16"/>
          <p:cNvSpPr txBox="1">
            <a:spLocks noChangeArrowheads="1"/>
          </p:cNvSpPr>
          <p:nvPr/>
        </p:nvSpPr>
        <p:spPr bwMode="auto">
          <a:xfrm>
            <a:off x="1143000" y="152400"/>
            <a:ext cx="7315200" cy="720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The anti-union trap: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The relationship of union strength to competitiveness of firms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 rot="-5400000">
            <a:off x="-327025" y="2917825"/>
            <a:ext cx="3011488" cy="681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Competitiveness</a:t>
            </a:r>
          </a:p>
        </p:txBody>
      </p:sp>
      <p:sp>
        <p:nvSpPr>
          <p:cNvPr id="53251" name="Freeform 3"/>
          <p:cNvSpPr>
            <a:spLocks/>
          </p:cNvSpPr>
          <p:nvPr/>
        </p:nvSpPr>
        <p:spPr bwMode="auto">
          <a:xfrm>
            <a:off x="1908175" y="2092325"/>
            <a:ext cx="5038725" cy="2765425"/>
          </a:xfrm>
          <a:custGeom>
            <a:avLst/>
            <a:gdLst>
              <a:gd name="T0" fmla="*/ 0 w 3174"/>
              <a:gd name="T1" fmla="*/ 0 h 1742"/>
              <a:gd name="T2" fmla="*/ 2147483646 w 3174"/>
              <a:gd name="T3" fmla="*/ 2147483646 h 1742"/>
              <a:gd name="T4" fmla="*/ 2147483646 w 3174"/>
              <a:gd name="T5" fmla="*/ 2147483646 h 1742"/>
              <a:gd name="T6" fmla="*/ 0 60000 65536"/>
              <a:gd name="T7" fmla="*/ 0 60000 65536"/>
              <a:gd name="T8" fmla="*/ 0 60000 65536"/>
              <a:gd name="T9" fmla="*/ 0 w 3174"/>
              <a:gd name="T10" fmla="*/ 0 h 1742"/>
              <a:gd name="T11" fmla="*/ 3174 w 3174"/>
              <a:gd name="T12" fmla="*/ 1742 h 17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4" h="1742">
                <a:moveTo>
                  <a:pt x="0" y="0"/>
                </a:moveTo>
                <a:cubicBezTo>
                  <a:pt x="273" y="268"/>
                  <a:pt x="1109" y="1478"/>
                  <a:pt x="1638" y="1610"/>
                </a:cubicBezTo>
                <a:cubicBezTo>
                  <a:pt x="2167" y="1742"/>
                  <a:pt x="2854" y="964"/>
                  <a:pt x="3174" y="794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905000" y="5867400"/>
            <a:ext cx="6477000" cy="681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Strength of worker organization and participation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711325" y="5268913"/>
            <a:ext cx="982663" cy="681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Low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816725" y="5268913"/>
            <a:ext cx="982663" cy="681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High</a:t>
            </a:r>
          </a:p>
        </p:txBody>
      </p:sp>
      <p:sp>
        <p:nvSpPr>
          <p:cNvPr id="53255" name="Freeform 7"/>
          <p:cNvSpPr>
            <a:spLocks/>
          </p:cNvSpPr>
          <p:nvPr/>
        </p:nvSpPr>
        <p:spPr bwMode="auto">
          <a:xfrm>
            <a:off x="1711325" y="1638300"/>
            <a:ext cx="6480175" cy="3630613"/>
          </a:xfrm>
          <a:custGeom>
            <a:avLst/>
            <a:gdLst>
              <a:gd name="T0" fmla="*/ 0 w 5400"/>
              <a:gd name="T1" fmla="*/ 0 h 1620"/>
              <a:gd name="T2" fmla="*/ 0 w 5400"/>
              <a:gd name="T3" fmla="*/ 2147483646 h 1620"/>
              <a:gd name="T4" fmla="*/ 2147483646 w 5400"/>
              <a:gd name="T5" fmla="*/ 2147483646 h 1620"/>
              <a:gd name="T6" fmla="*/ 0 60000 65536"/>
              <a:gd name="T7" fmla="*/ 0 60000 65536"/>
              <a:gd name="T8" fmla="*/ 0 60000 65536"/>
              <a:gd name="T9" fmla="*/ 0 w 5400"/>
              <a:gd name="T10" fmla="*/ 0 h 1620"/>
              <a:gd name="T11" fmla="*/ 5400 w 5400"/>
              <a:gd name="T12" fmla="*/ 1620 h 16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00" h="1620">
                <a:moveTo>
                  <a:pt x="0" y="0"/>
                </a:moveTo>
                <a:lnTo>
                  <a:pt x="0" y="1620"/>
                </a:lnTo>
                <a:lnTo>
                  <a:pt x="5400" y="162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Oval 9"/>
          <p:cNvSpPr>
            <a:spLocks noChangeArrowheads="1"/>
          </p:cNvSpPr>
          <p:nvPr/>
        </p:nvSpPr>
        <p:spPr bwMode="auto">
          <a:xfrm>
            <a:off x="32004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57" name="Line 10"/>
          <p:cNvSpPr>
            <a:spLocks noChangeShapeType="1"/>
          </p:cNvSpPr>
          <p:nvPr/>
        </p:nvSpPr>
        <p:spPr bwMode="auto">
          <a:xfrm flipH="1" flipV="1">
            <a:off x="2590800" y="2438400"/>
            <a:ext cx="8382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Freeform 11"/>
          <p:cNvSpPr>
            <a:spLocks/>
          </p:cNvSpPr>
          <p:nvPr/>
        </p:nvSpPr>
        <p:spPr bwMode="auto">
          <a:xfrm>
            <a:off x="3810000" y="3479800"/>
            <a:ext cx="2565400" cy="977900"/>
          </a:xfrm>
          <a:custGeom>
            <a:avLst/>
            <a:gdLst>
              <a:gd name="T0" fmla="*/ 0 w 1616"/>
              <a:gd name="T1" fmla="*/ 2147483646 h 616"/>
              <a:gd name="T2" fmla="*/ 2147483646 w 1616"/>
              <a:gd name="T3" fmla="*/ 2147483646 h 616"/>
              <a:gd name="T4" fmla="*/ 2147483646 w 1616"/>
              <a:gd name="T5" fmla="*/ 0 h 616"/>
              <a:gd name="T6" fmla="*/ 0 60000 65536"/>
              <a:gd name="T7" fmla="*/ 0 60000 65536"/>
              <a:gd name="T8" fmla="*/ 0 60000 65536"/>
              <a:gd name="T9" fmla="*/ 0 w 1616"/>
              <a:gd name="T10" fmla="*/ 0 h 616"/>
              <a:gd name="T11" fmla="*/ 1616 w 1616"/>
              <a:gd name="T12" fmla="*/ 616 h 6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6" h="616">
                <a:moveTo>
                  <a:pt x="0" y="207"/>
                </a:moveTo>
                <a:cubicBezTo>
                  <a:pt x="105" y="272"/>
                  <a:pt x="368" y="616"/>
                  <a:pt x="632" y="600"/>
                </a:cubicBezTo>
                <a:cubicBezTo>
                  <a:pt x="896" y="584"/>
                  <a:pt x="1411" y="125"/>
                  <a:pt x="1616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4343400" y="3276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 rot="-2034088">
            <a:off x="4370388" y="3089275"/>
            <a:ext cx="328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Moving toward the high road</a:t>
            </a:r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 rot="2890941">
            <a:off x="1849438" y="2379663"/>
            <a:ext cx="2671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continuing the low road</a:t>
            </a:r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2057400" y="39624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The USA today</a:t>
            </a:r>
          </a:p>
        </p:txBody>
      </p:sp>
      <p:sp>
        <p:nvSpPr>
          <p:cNvPr id="53263" name="Text Box 16"/>
          <p:cNvSpPr txBox="1">
            <a:spLocks noChangeArrowheads="1"/>
          </p:cNvSpPr>
          <p:nvPr/>
        </p:nvSpPr>
        <p:spPr bwMode="auto">
          <a:xfrm>
            <a:off x="1143000" y="152400"/>
            <a:ext cx="7315200" cy="720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The anti-union trap: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The relationship of union strength to competitiveness of firms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8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8001000" cy="6232475"/>
          </a:xfrm>
          <a:prstGeom prst="rect">
            <a:avLst/>
          </a:prstGeom>
          <a:solidFill>
            <a:schemeClr val="accent5">
              <a:lumMod val="25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lIns="365760" tIns="182880" rIns="274320" bIns="182880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Solutions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rgbClr val="245056"/>
                </a:solidFill>
                <a:latin typeface="Arial" charset="0"/>
              </a:rPr>
              <a:t>Close off the low road </a:t>
            </a:r>
          </a:p>
          <a:p>
            <a:pPr marL="1257300" indent="-4572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245056"/>
                </a:solidFill>
                <a:latin typeface="Arial" charset="0"/>
              </a:rPr>
              <a:t>H</a:t>
            </a:r>
            <a:r>
              <a:rPr lang="en-US" sz="2800" dirty="0" err="1">
                <a:solidFill>
                  <a:srgbClr val="245056"/>
                </a:solidFill>
                <a:latin typeface="Arial" charset="0"/>
              </a:rPr>
              <a:t>igh</a:t>
            </a:r>
            <a:r>
              <a:rPr lang="en-US" sz="2800" dirty="0">
                <a:solidFill>
                  <a:srgbClr val="245056"/>
                </a:solidFill>
                <a:latin typeface="Arial" charset="0"/>
              </a:rPr>
              <a:t> minimum wage </a:t>
            </a:r>
          </a:p>
          <a:p>
            <a:pPr marL="1257300" indent="-4572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245056"/>
                </a:solidFill>
                <a:latin typeface="Arial" charset="0"/>
              </a:rPr>
              <a:t>Labor law reform to facilitate rebuilding unions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245056"/>
                </a:solidFill>
                <a:latin typeface="Arial" charset="0"/>
              </a:rPr>
              <a:t>2.   Pave the high road</a:t>
            </a:r>
          </a:p>
          <a:p>
            <a:pPr marL="1257300" lvl="2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rgbClr val="245056"/>
                </a:solidFill>
                <a:latin typeface="Arial" charset="0"/>
              </a:rPr>
              <a:t>Transition trough trap</a:t>
            </a:r>
            <a:r>
              <a:rPr lang="en-US" sz="2800" b="1" dirty="0">
                <a:solidFill>
                  <a:srgbClr val="245056"/>
                </a:solidFill>
                <a:latin typeface="Arial" charset="0"/>
              </a:rPr>
              <a:t>: </a:t>
            </a:r>
            <a:r>
              <a:rPr lang="en-US" sz="2800" dirty="0">
                <a:solidFill>
                  <a:srgbClr val="245056"/>
                </a:solidFill>
                <a:latin typeface="Arial" charset="0"/>
              </a:rPr>
              <a:t>subsidize transition costs</a:t>
            </a:r>
          </a:p>
          <a:p>
            <a:pPr marL="1257300" lvl="2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solidFill>
                  <a:srgbClr val="245056"/>
                </a:solidFill>
                <a:latin typeface="Arial" charset="0"/>
              </a:rPr>
              <a:t>Training deficit trap</a:t>
            </a:r>
            <a:r>
              <a:rPr lang="en-US" sz="2800" b="1" dirty="0">
                <a:solidFill>
                  <a:srgbClr val="245056"/>
                </a:solidFill>
                <a:latin typeface="Arial" charset="0"/>
              </a:rPr>
              <a:t>: </a:t>
            </a:r>
            <a:r>
              <a:rPr lang="en-US" sz="2800" dirty="0">
                <a:solidFill>
                  <a:srgbClr val="245056"/>
                </a:solidFill>
                <a:latin typeface="Arial" charset="0"/>
              </a:rPr>
              <a:t>extensive public involvement in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2"/>
          <p:cNvSpPr txBox="1">
            <a:spLocks noChangeArrowheads="1"/>
          </p:cNvSpPr>
          <p:nvPr/>
        </p:nvSpPr>
        <p:spPr bwMode="auto">
          <a:xfrm>
            <a:off x="0" y="1397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Average real weekly earnings of private production nonsupervisory workers,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1947-2011 (2011 dollars)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8288" y="99060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8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8001000" cy="6232475"/>
          </a:xfrm>
          <a:prstGeom prst="rect">
            <a:avLst/>
          </a:prstGeom>
          <a:solidFill>
            <a:schemeClr val="accent5">
              <a:lumMod val="25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lIns="365760" tIns="182880" rIns="274320" bIns="182880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Solutions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Close off the low road </a:t>
            </a:r>
          </a:p>
          <a:p>
            <a:pPr marL="1257300" indent="-4572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245056"/>
                </a:solidFill>
                <a:latin typeface="Arial" charset="0"/>
              </a:rPr>
              <a:t>H</a:t>
            </a:r>
            <a:r>
              <a:rPr lang="en-US" sz="2800" dirty="0" err="1">
                <a:solidFill>
                  <a:srgbClr val="245056"/>
                </a:solidFill>
                <a:latin typeface="Arial" charset="0"/>
              </a:rPr>
              <a:t>igh</a:t>
            </a:r>
            <a:r>
              <a:rPr lang="en-US" sz="2800" dirty="0">
                <a:solidFill>
                  <a:srgbClr val="245056"/>
                </a:solidFill>
                <a:latin typeface="Arial" charset="0"/>
              </a:rPr>
              <a:t> minimum wage </a:t>
            </a:r>
          </a:p>
          <a:p>
            <a:pPr marL="1257300" indent="-4572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245056"/>
                </a:solidFill>
                <a:latin typeface="Arial" charset="0"/>
              </a:rPr>
              <a:t>Labor law reform to facilitate rebuilding unions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245056"/>
                </a:solidFill>
                <a:latin typeface="Arial" charset="0"/>
              </a:rPr>
              <a:t>2.   Pave the high road</a:t>
            </a:r>
          </a:p>
          <a:p>
            <a:pPr marL="1257300" lvl="2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rgbClr val="245056"/>
                </a:solidFill>
                <a:latin typeface="Arial" charset="0"/>
              </a:rPr>
              <a:t>Transition trough trap</a:t>
            </a:r>
            <a:r>
              <a:rPr lang="en-US" sz="2800" b="1" dirty="0">
                <a:solidFill>
                  <a:srgbClr val="245056"/>
                </a:solidFill>
                <a:latin typeface="Arial" charset="0"/>
              </a:rPr>
              <a:t>: </a:t>
            </a:r>
            <a:r>
              <a:rPr lang="en-US" sz="2800" dirty="0">
                <a:solidFill>
                  <a:srgbClr val="245056"/>
                </a:solidFill>
                <a:latin typeface="Arial" charset="0"/>
              </a:rPr>
              <a:t>subsidize transition costs</a:t>
            </a:r>
          </a:p>
          <a:p>
            <a:pPr marL="1257300" lvl="2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solidFill>
                  <a:srgbClr val="245056"/>
                </a:solidFill>
                <a:latin typeface="Arial" charset="0"/>
              </a:rPr>
              <a:t>Training deficit trap</a:t>
            </a:r>
            <a:r>
              <a:rPr lang="en-US" sz="2800" b="1" dirty="0">
                <a:solidFill>
                  <a:srgbClr val="245056"/>
                </a:solidFill>
                <a:latin typeface="Arial" charset="0"/>
              </a:rPr>
              <a:t>: </a:t>
            </a:r>
            <a:r>
              <a:rPr lang="en-US" sz="2800" dirty="0">
                <a:solidFill>
                  <a:srgbClr val="245056"/>
                </a:solidFill>
                <a:latin typeface="Arial" charset="0"/>
              </a:rPr>
              <a:t>extensive public involvement in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8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8001000" cy="6232475"/>
          </a:xfrm>
          <a:prstGeom prst="rect">
            <a:avLst/>
          </a:prstGeom>
          <a:solidFill>
            <a:schemeClr val="accent5">
              <a:lumMod val="25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lIns="365760" tIns="182880" rIns="274320" bIns="182880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Solutions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Close off the low road </a:t>
            </a:r>
          </a:p>
          <a:p>
            <a:pPr marL="1257300" indent="-4572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igh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minimum wage </a:t>
            </a:r>
          </a:p>
          <a:p>
            <a:pPr marL="1257300" indent="-4572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245056"/>
                </a:solidFill>
                <a:latin typeface="Arial" charset="0"/>
              </a:rPr>
              <a:t>Labor law reform to facilitate rebuilding unions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245056"/>
                </a:solidFill>
                <a:latin typeface="Arial" charset="0"/>
              </a:rPr>
              <a:t>2.   Pave the high road</a:t>
            </a:r>
          </a:p>
          <a:p>
            <a:pPr marL="1257300" lvl="2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rgbClr val="245056"/>
                </a:solidFill>
                <a:latin typeface="Arial" charset="0"/>
              </a:rPr>
              <a:t>Transition trough trap</a:t>
            </a:r>
            <a:r>
              <a:rPr lang="en-US" sz="2800" b="1" dirty="0">
                <a:solidFill>
                  <a:srgbClr val="245056"/>
                </a:solidFill>
                <a:latin typeface="Arial" charset="0"/>
              </a:rPr>
              <a:t>: </a:t>
            </a:r>
            <a:r>
              <a:rPr lang="en-US" sz="2800" dirty="0">
                <a:solidFill>
                  <a:srgbClr val="245056"/>
                </a:solidFill>
                <a:latin typeface="Arial" charset="0"/>
              </a:rPr>
              <a:t>subsidize transition costs</a:t>
            </a:r>
          </a:p>
          <a:p>
            <a:pPr marL="1257300" lvl="2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solidFill>
                  <a:srgbClr val="245056"/>
                </a:solidFill>
                <a:latin typeface="Arial" charset="0"/>
              </a:rPr>
              <a:t>Training deficit trap</a:t>
            </a:r>
            <a:r>
              <a:rPr lang="en-US" sz="2800" b="1" dirty="0">
                <a:solidFill>
                  <a:srgbClr val="245056"/>
                </a:solidFill>
                <a:latin typeface="Arial" charset="0"/>
              </a:rPr>
              <a:t>: </a:t>
            </a:r>
            <a:r>
              <a:rPr lang="en-US" sz="2800" dirty="0">
                <a:solidFill>
                  <a:srgbClr val="245056"/>
                </a:solidFill>
                <a:latin typeface="Arial" charset="0"/>
              </a:rPr>
              <a:t>extensive public involvement in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8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8001000" cy="6232475"/>
          </a:xfrm>
          <a:prstGeom prst="rect">
            <a:avLst/>
          </a:prstGeom>
          <a:solidFill>
            <a:schemeClr val="accent5">
              <a:lumMod val="25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lIns="365760" tIns="182880" rIns="274320" bIns="182880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Solutions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Close off the low road </a:t>
            </a:r>
          </a:p>
          <a:p>
            <a:pPr marL="1257300" indent="-4572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igh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minimum wage </a:t>
            </a:r>
          </a:p>
          <a:p>
            <a:pPr marL="1257300" indent="-4572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Labor law reform to facilitate rebuilding unions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245056"/>
                </a:solidFill>
                <a:latin typeface="Arial" charset="0"/>
              </a:rPr>
              <a:t>2.   Pave the high road</a:t>
            </a:r>
          </a:p>
          <a:p>
            <a:pPr marL="1257300" lvl="2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rgbClr val="245056"/>
                </a:solidFill>
                <a:latin typeface="Arial" charset="0"/>
              </a:rPr>
              <a:t>Transition trough trap</a:t>
            </a:r>
            <a:r>
              <a:rPr lang="en-US" sz="2800" b="1" dirty="0">
                <a:solidFill>
                  <a:srgbClr val="245056"/>
                </a:solidFill>
                <a:latin typeface="Arial" charset="0"/>
              </a:rPr>
              <a:t>: </a:t>
            </a:r>
            <a:r>
              <a:rPr lang="en-US" sz="2800" dirty="0">
                <a:solidFill>
                  <a:srgbClr val="245056"/>
                </a:solidFill>
                <a:latin typeface="Arial" charset="0"/>
              </a:rPr>
              <a:t>subsidize transition costs</a:t>
            </a:r>
          </a:p>
          <a:p>
            <a:pPr marL="1257300" lvl="2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solidFill>
                  <a:srgbClr val="245056"/>
                </a:solidFill>
                <a:latin typeface="Arial" charset="0"/>
              </a:rPr>
              <a:t>Training deficit trap</a:t>
            </a:r>
            <a:r>
              <a:rPr lang="en-US" sz="2800" b="1" dirty="0">
                <a:solidFill>
                  <a:srgbClr val="245056"/>
                </a:solidFill>
                <a:latin typeface="Arial" charset="0"/>
              </a:rPr>
              <a:t>: </a:t>
            </a:r>
            <a:r>
              <a:rPr lang="en-US" sz="2800" dirty="0">
                <a:solidFill>
                  <a:srgbClr val="245056"/>
                </a:solidFill>
                <a:latin typeface="Arial" charset="0"/>
              </a:rPr>
              <a:t>extensive public involvement in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8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8001000" cy="6232475"/>
          </a:xfrm>
          <a:prstGeom prst="rect">
            <a:avLst/>
          </a:prstGeom>
          <a:solidFill>
            <a:schemeClr val="accent5">
              <a:lumMod val="25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lIns="365760" tIns="182880" rIns="274320" bIns="182880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Solutions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Close off the low road </a:t>
            </a:r>
          </a:p>
          <a:p>
            <a:pPr marL="1257300" indent="-4572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igh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minimum wage </a:t>
            </a:r>
          </a:p>
          <a:p>
            <a:pPr marL="1257300" indent="-4572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Labor law reform to facilitate rebuilding unions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2.   Pave the high road</a:t>
            </a:r>
          </a:p>
          <a:p>
            <a:pPr marL="1257300" lvl="2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rgbClr val="245056"/>
                </a:solidFill>
                <a:latin typeface="Arial" charset="0"/>
              </a:rPr>
              <a:t>Transition trough trap</a:t>
            </a:r>
            <a:r>
              <a:rPr lang="en-US" sz="2800" b="1" dirty="0">
                <a:solidFill>
                  <a:srgbClr val="245056"/>
                </a:solidFill>
                <a:latin typeface="Arial" charset="0"/>
              </a:rPr>
              <a:t>: </a:t>
            </a:r>
            <a:r>
              <a:rPr lang="en-US" sz="2800" dirty="0">
                <a:solidFill>
                  <a:srgbClr val="245056"/>
                </a:solidFill>
                <a:latin typeface="Arial" charset="0"/>
              </a:rPr>
              <a:t>subsidize transition costs</a:t>
            </a:r>
          </a:p>
          <a:p>
            <a:pPr marL="1257300" lvl="2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solidFill>
                  <a:srgbClr val="245056"/>
                </a:solidFill>
                <a:latin typeface="Arial" charset="0"/>
              </a:rPr>
              <a:t>Training deficit trap</a:t>
            </a:r>
            <a:r>
              <a:rPr lang="en-US" sz="2800" b="1" dirty="0">
                <a:solidFill>
                  <a:srgbClr val="245056"/>
                </a:solidFill>
                <a:latin typeface="Arial" charset="0"/>
              </a:rPr>
              <a:t>: </a:t>
            </a:r>
            <a:r>
              <a:rPr lang="en-US" sz="2800" dirty="0">
                <a:solidFill>
                  <a:srgbClr val="245056"/>
                </a:solidFill>
                <a:latin typeface="Arial" charset="0"/>
              </a:rPr>
              <a:t>extensive public involvement in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8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8001000" cy="6232475"/>
          </a:xfrm>
          <a:prstGeom prst="rect">
            <a:avLst/>
          </a:prstGeom>
          <a:solidFill>
            <a:schemeClr val="accent5">
              <a:lumMod val="25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lIns="365760" tIns="182880" rIns="274320" bIns="182880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Solutions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Close off the low road </a:t>
            </a:r>
          </a:p>
          <a:p>
            <a:pPr marL="1257300" indent="-4572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igh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minimum wage </a:t>
            </a:r>
          </a:p>
          <a:p>
            <a:pPr marL="1257300" indent="-4572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Labor law reform to facilitate rebuilding unions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2.   Pave the high road</a:t>
            </a:r>
          </a:p>
          <a:p>
            <a:pPr marL="1257300" lvl="2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Transition trough trap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subsidize transition costs</a:t>
            </a:r>
          </a:p>
          <a:p>
            <a:pPr marL="1257300" lvl="2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solidFill>
                  <a:srgbClr val="245056"/>
                </a:solidFill>
                <a:latin typeface="Arial" charset="0"/>
              </a:rPr>
              <a:t>Training deficit trap</a:t>
            </a:r>
            <a:r>
              <a:rPr lang="en-US" sz="2800" b="1" dirty="0">
                <a:solidFill>
                  <a:srgbClr val="245056"/>
                </a:solidFill>
                <a:latin typeface="Arial" charset="0"/>
              </a:rPr>
              <a:t>: </a:t>
            </a:r>
            <a:r>
              <a:rPr lang="en-US" sz="2800" dirty="0">
                <a:solidFill>
                  <a:srgbClr val="245056"/>
                </a:solidFill>
                <a:latin typeface="Arial" charset="0"/>
              </a:rPr>
              <a:t>extensive public involvement in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8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8001000" cy="6232475"/>
          </a:xfrm>
          <a:prstGeom prst="rect">
            <a:avLst/>
          </a:prstGeom>
          <a:solidFill>
            <a:schemeClr val="accent5">
              <a:lumMod val="25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lIns="365760" tIns="182880" rIns="274320" bIns="182880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Solutions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Close off the low road </a:t>
            </a:r>
          </a:p>
          <a:p>
            <a:pPr marL="1257300" indent="-4572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igh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minimum wage </a:t>
            </a:r>
          </a:p>
          <a:p>
            <a:pPr marL="1257300" indent="-4572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Labor law reform to facilitate rebuilding unions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2.   Pave the high road</a:t>
            </a:r>
          </a:p>
          <a:p>
            <a:pPr marL="1257300" lvl="2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Transition trough trap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subsidize transition costs</a:t>
            </a:r>
          </a:p>
          <a:p>
            <a:pPr marL="1257300" lvl="2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Training deficit trap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extensive public involvement in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990600"/>
            <a:ext cx="9134475" cy="4267200"/>
          </a:xfrm>
        </p:spPr>
        <p:txBody>
          <a:bodyPr lIns="274320" rIns="27432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Lecture 10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Financial Crisis of 2007-2009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4554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The nature of the housing market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marL="1143000" indent="-34290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Mortgage loans </a:t>
            </a:r>
          </a:p>
          <a:p>
            <a:pPr marL="1143000" indent="-34290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Risks and Foreclosures</a:t>
            </a:r>
          </a:p>
          <a:p>
            <a:pPr marL="1143000" indent="-34290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Derivatives: 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Mortgage-backed securities </a:t>
            </a:r>
          </a:p>
          <a:p>
            <a:pPr marL="1143000" indent="-34290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Speculative markets in housing &amp; in derivatives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" y="152400"/>
            <a:ext cx="9067800" cy="668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What happened?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Changes in the mortgage market fueled house price rise.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Key innovation was the derivatives market in Mortgage-backed securities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Result was rapid growth in sub-prime mortgages among other instruments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Investment banks got heavily into the speculative market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The speculation became increasingly leveraged (borrowing to invest)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When prices started declining, the whole structure unraveled, beginning with Lehman Brothers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Bailout needed to prevent total financial system collapse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" y="152400"/>
            <a:ext cx="9067800" cy="668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What happened?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Changes in the mortgage market fueled house price rise.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Key innovation was the derivatives market in Mortgage-backed securities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Result was rapid growth in sub-prime mortgages among other instruments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Investment banks got heavily into the speculative market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The speculation became increasingly leveraged (borrowing to invest)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When prices started declining, the whole structure unraveled, beginning with Lehman Brothers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Bailout needed to prevent total financial system collapse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457200"/>
            <a:ext cx="6934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Change in family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income by income group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1947-79 compared to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1979-2012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12291" name="Chart 5"/>
          <p:cNvGraphicFramePr>
            <a:graphicFrameLocks/>
          </p:cNvGraphicFramePr>
          <p:nvPr/>
        </p:nvGraphicFramePr>
        <p:xfrm>
          <a:off x="101600" y="1320800"/>
          <a:ext cx="4430713" cy="382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r:id="rId3" imgW="4426080" imgH="3822523" progId="Excel.Chart.8">
                  <p:embed/>
                </p:oleObj>
              </mc:Choice>
              <mc:Fallback>
                <p:oleObj r:id="rId3" imgW="4426080" imgH="3822523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320800"/>
                        <a:ext cx="4430713" cy="382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648200" y="1371600"/>
          <a:ext cx="43053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Chart 1"/>
          <p:cNvGraphicFramePr>
            <a:graphicFrameLocks/>
          </p:cNvGraphicFramePr>
          <p:nvPr/>
        </p:nvGraphicFramePr>
        <p:xfrm>
          <a:off x="-50800" y="98425"/>
          <a:ext cx="9169400" cy="666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r:id="rId3" imgW="9169179" imgH="6663506" progId="Excel.Chart.8">
                  <p:embed/>
                </p:oleObj>
              </mc:Choice>
              <mc:Fallback>
                <p:oleObj r:id="rId3" imgW="9169179" imgH="6663506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98425"/>
                        <a:ext cx="9169400" cy="666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5638800" y="13716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Housing price bubble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239000" y="1752600"/>
            <a:ext cx="990600" cy="7620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" y="152400"/>
            <a:ext cx="9067800" cy="668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What happened?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Changes in the mortgage market fueled house price rise.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Key innovation was the derivatives market in Mortgage-backed securities</a:t>
            </a:r>
            <a:endParaRPr lang="en-US" sz="2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Result was rapid growth in sub-prime mortgages among other instruments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Investment banks got heavily into the speculative market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The speculation became increasingly leveraged (borrowing to invest)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When prices started declining, the whole structure unraveled, beginning with Lehman Brothers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Bailout needed to prevent total financial system collapse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" y="152400"/>
            <a:ext cx="9067800" cy="668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What happened?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Changes in the mortgage market fueled house price rise.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Key innovation was the derivatives market in Mortgage-backed securities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Result was rapid growth in sub-prime mortgages among other instruments</a:t>
            </a:r>
            <a:endParaRPr lang="en-US" sz="2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Investment banks got heavily into the speculative market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The speculation became increasingly leveraged (borrowing to invest)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When prices started declining, the whole structure unraveled, beginning with Lehman Brothers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Bailout needed to prevent total financial system collapse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" y="152400"/>
            <a:ext cx="9067800" cy="668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What happened?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Changes in the mortgage market fueled house price rise.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Key innovation was the derivatives market in Mortgage-backed securities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Result was rapid growth in sub-prime mortgages among other instruments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Investment banks got heavily into the speculative market</a:t>
            </a:r>
            <a:endParaRPr lang="en-US" sz="2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The speculation became increasingly leveraged (borrowing to invest)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When prices started declining, the whole structure unraveled, beginning with Lehman Brothers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Bailout needed to prevent total financial system collapse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" y="152400"/>
            <a:ext cx="9067800" cy="668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What happened?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Changes in the mortgage market fueled house price rise.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Key innovation was the derivatives market in Mortgage-backed securities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Result was rapid growth in sub-prime mortgages among other instruments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Investment banks got heavily into the speculative market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The speculation became increasingly leveraged (borrowing to invest)</a:t>
            </a:r>
            <a:endParaRPr lang="en-US" sz="2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When prices started declining, the whole structure unraveled, beginning with Lehman Brothers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Bailout needed to prevent total financial system collapse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" y="152400"/>
            <a:ext cx="9067800" cy="668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What happened?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Changes in the mortgage market fueled house price rise.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Key innovation was the derivatives market in Mortgage-backed securities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Result was rapid growth in sub-prime mortgages among other instruments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Investment banks got heavily into the speculative market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The speculation became increasingly leveraged (borrowing to invest)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When prices started declining, the whole structure unraveled, beginning with Lehman Brothers</a:t>
            </a:r>
            <a:endParaRPr lang="en-US" sz="2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Bailout needed to prevent total financial system collapse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" y="152400"/>
            <a:ext cx="9067800" cy="668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What happened?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Changes in the mortgage market fueled house price rise.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Key innovation was the derivatives market in Mortgage-backed securities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Result was rapid growth in sub-prime mortgages among other instruments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Investment banks got heavily into the speculative market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The speculation became increasingly leveraged (borrowing to invest)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When prices started declining, the whole structure unraveled, beginning with Lehman Brothers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Bailout needed to prevent total financial system collapse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350" y="2543175"/>
            <a:ext cx="8077200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Magnitude of the crisis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50800" y="-50800"/>
            <a:ext cx="9093200" cy="6959600"/>
            <a:chOff x="-50800" y="-50800"/>
            <a:chExt cx="9093200" cy="6959600"/>
          </a:xfrm>
        </p:grpSpPr>
        <p:graphicFrame>
          <p:nvGraphicFramePr>
            <p:cNvPr id="81922" name="Chart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95184581"/>
                </p:ext>
              </p:extLst>
            </p:nvPr>
          </p:nvGraphicFramePr>
          <p:xfrm>
            <a:off x="-50800" y="-50800"/>
            <a:ext cx="9093200" cy="695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23" r:id="rId3" imgW="9089924" imgH="6956139" progId="Excel.Chart.8">
                    <p:embed/>
                  </p:oleObj>
                </mc:Choice>
                <mc:Fallback>
                  <p:oleObj r:id="rId3" imgW="9089924" imgH="6956139" progId="Excel.Chart.8">
                    <p:embed/>
                    <p:pic>
                      <p:nvPicPr>
                        <p:cNvPr id="0" name="Chart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0800" y="-50800"/>
                          <a:ext cx="9093200" cy="695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6553200" y="152400"/>
              <a:ext cx="1447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2000-2011</a:t>
              </a:r>
              <a:endParaRPr lang="en-US" sz="2000" b="1" dirty="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-76200" y="-28576"/>
          <a:ext cx="9191625" cy="688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8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Chart 8"/>
          <p:cNvGraphicFramePr>
            <a:graphicFrameLocks/>
          </p:cNvGraphicFramePr>
          <p:nvPr/>
        </p:nvGraphicFramePr>
        <p:xfrm>
          <a:off x="-47625" y="471488"/>
          <a:ext cx="9245600" cy="642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r:id="rId3" imgW="9248434" imgH="6425741" progId="Excel.Chart.8">
                  <p:embed/>
                </p:oleObj>
              </mc:Choice>
              <mc:Fallback>
                <p:oleObj r:id="rId3" imgW="9248434" imgH="6425741" progId="Excel.Chart.8">
                  <p:embed/>
                  <p:pic>
                    <p:nvPicPr>
                      <p:cNvPr id="0" name="Chart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25" y="471488"/>
                        <a:ext cx="9245600" cy="642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Trends in productivity and compensation, 1973-2011 </a:t>
            </a:r>
            <a:endParaRPr lang="en-US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Chart 1"/>
          <p:cNvGraphicFramePr>
            <a:graphicFrameLocks/>
          </p:cNvGraphicFramePr>
          <p:nvPr/>
        </p:nvGraphicFramePr>
        <p:xfrm>
          <a:off x="-127000" y="-50800"/>
          <a:ext cx="9321800" cy="695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r:id="rId3" imgW="9321592" imgH="6956139" progId="Excel.Chart.8">
                  <p:embed/>
                </p:oleObj>
              </mc:Choice>
              <mc:Fallback>
                <p:oleObj r:id="rId3" imgW="9321592" imgH="6956139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0" y="-50800"/>
                        <a:ext cx="9321800" cy="695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Chart 1"/>
          <p:cNvGraphicFramePr>
            <a:graphicFrameLocks/>
          </p:cNvGraphicFramePr>
          <p:nvPr/>
        </p:nvGraphicFramePr>
        <p:xfrm>
          <a:off x="-50800" y="-50800"/>
          <a:ext cx="9094788" cy="695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5" r:id="rId3" imgW="9096020" imgH="6956139" progId="Excel.Chart.8">
                  <p:embed/>
                </p:oleObj>
              </mc:Choice>
              <mc:Fallback>
                <p:oleObj r:id="rId3" imgW="9096020" imgH="6956139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50800"/>
                        <a:ext cx="9094788" cy="695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Chart 1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" r:id="rId3" imgW="9242337" imgH="6956139" progId="Excel.Chart.8">
                  <p:embed/>
                </p:oleObj>
              </mc:Choice>
              <mc:Fallback>
                <p:oleObj r:id="rId3" imgW="9242337" imgH="6956139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50800"/>
                        <a:ext cx="9245600" cy="695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467600" cy="4740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txBody>
          <a:bodyPr lIns="274320" tIns="182880" rIns="274320" bIns="18288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What Can be done?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rgbClr val="4BACC6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Strengthen and enforce Dodd-Frank regulations,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rgbClr val="4BACC6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End Too-Big-To-Fail: break up the Monster Banks.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rgbClr val="4BACC6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Build a more community-rooted financial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467600" cy="4740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txBody>
          <a:bodyPr lIns="274320" tIns="182880" rIns="274320" bIns="18288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What Can be done?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Strengthen and enforce Dodd-Frank regulations.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rgbClr val="4BACC6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End Too-Big-To-Fail: break up the Monster Banks.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rgbClr val="4BACC6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Build a more community-rooted financial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467600" cy="4740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txBody>
          <a:bodyPr lIns="274320" tIns="182880" rIns="274320" bIns="18288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What Can be done?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Strengthen and enforce Dodd-Frank regulations.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End Too-Big-To-Fail: break up the Monster Banks.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rgbClr val="4BACC6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Build a more community-rooted financial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467600" cy="4740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txBody>
          <a:bodyPr lIns="274320" tIns="182880" rIns="274320" bIns="18288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What Can be done?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Strengthen and enforce Dodd-Frank regulations.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End Too-Big-To-Fail: break up the Monster Banks.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Build a more community-rooted financial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444073"/>
          <a:ext cx="9144000" cy="6413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0" y="2857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Annual growth in productivity and compensation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during periods of economic expansion, 1975-2011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275"/>
            <a:ext cx="8585200" cy="681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82917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0"/>
            <a:ext cx="43053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057400" y="5943600"/>
            <a:ext cx="1981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62000" y="6172200"/>
            <a:ext cx="80772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Patterns of Job Growth in the US, 1960s versus 1990s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Chart 1"/>
          <p:cNvGraphicFramePr>
            <a:graphicFrameLocks/>
          </p:cNvGraphicFramePr>
          <p:nvPr/>
        </p:nvGraphicFramePr>
        <p:xfrm>
          <a:off x="25400" y="-127000"/>
          <a:ext cx="9245600" cy="695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r:id="rId3" imgW="9248434" imgH="6962235" progId="Excel.Chart.8">
                  <p:embed/>
                </p:oleObj>
              </mc:Choice>
              <mc:Fallback>
                <p:oleObj r:id="rId3" imgW="9248434" imgH="6962235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-127000"/>
                        <a:ext cx="9245600" cy="695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5137</TotalTime>
  <Words>2003</Words>
  <Application>Microsoft Office PowerPoint</Application>
  <PresentationFormat>On-screen Show (4:3)</PresentationFormat>
  <Paragraphs>457</Paragraphs>
  <Slides>56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Calibri</vt:lpstr>
      <vt:lpstr>Times New Roman</vt:lpstr>
      <vt:lpstr>Default Design</vt:lpstr>
      <vt:lpstr>1_Default Design</vt:lpstr>
      <vt:lpstr>Office Theme</vt:lpstr>
      <vt:lpstr>1_Office Theme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Lecture 10  The Financial Crisis of 2007-2009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 of Wisc-Madison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 Olin Wright</dc:creator>
  <cp:lastModifiedBy>Erik Wright</cp:lastModifiedBy>
  <cp:revision>127</cp:revision>
  <cp:lastPrinted>2014-10-07T18:13:37Z</cp:lastPrinted>
  <dcterms:created xsi:type="dcterms:W3CDTF">2004-11-09T20:53:35Z</dcterms:created>
  <dcterms:modified xsi:type="dcterms:W3CDTF">2017-02-21T19:18:56Z</dcterms:modified>
</cp:coreProperties>
</file>